
<file path=[Content_Types].xml><?xml version="1.0" encoding="utf-8"?>
<Types xmlns="http://schemas.openxmlformats.org/package/2006/content-types"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3" r:id="rId1"/>
  </p:sldMasterIdLst>
  <p:notesMasterIdLst>
    <p:notesMasterId r:id="rId4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9" r:id="rId11"/>
    <p:sldId id="270" r:id="rId12"/>
    <p:sldId id="298" r:id="rId13"/>
    <p:sldId id="275" r:id="rId14"/>
    <p:sldId id="282" r:id="rId15"/>
    <p:sldId id="293" r:id="rId16"/>
    <p:sldId id="296" r:id="rId17"/>
    <p:sldId id="297" r:id="rId18"/>
    <p:sldId id="300" r:id="rId19"/>
    <p:sldId id="273" r:id="rId20"/>
    <p:sldId id="299" r:id="rId21"/>
    <p:sldId id="294" r:id="rId22"/>
    <p:sldId id="295" r:id="rId23"/>
    <p:sldId id="285" r:id="rId24"/>
    <p:sldId id="271" r:id="rId25"/>
    <p:sldId id="272" r:id="rId26"/>
    <p:sldId id="281" r:id="rId27"/>
    <p:sldId id="291" r:id="rId28"/>
    <p:sldId id="283" r:id="rId29"/>
    <p:sldId id="287" r:id="rId30"/>
    <p:sldId id="288" r:id="rId31"/>
    <p:sldId id="289" r:id="rId32"/>
    <p:sldId id="292" r:id="rId33"/>
    <p:sldId id="290" r:id="rId34"/>
    <p:sldId id="301" r:id="rId35"/>
    <p:sldId id="302" r:id="rId36"/>
    <p:sldId id="303" r:id="rId37"/>
    <p:sldId id="304" r:id="rId38"/>
    <p:sldId id="305" r:id="rId39"/>
    <p:sldId id="306" r:id="rId40"/>
    <p:sldId id="307" r:id="rId41"/>
    <p:sldId id="309" r:id="rId42"/>
    <p:sldId id="310" r:id="rId43"/>
    <p:sldId id="311" r:id="rId44"/>
    <p:sldId id="308" r:id="rId45"/>
    <p:sldId id="278" r:id="rId46"/>
    <p:sldId id="279" r:id="rId47"/>
    <p:sldId id="280" r:id="rId48"/>
  </p:sldIdLst>
  <p:sldSz cx="9144000" cy="6858000" type="screen4x3"/>
  <p:notesSz cx="9144000" cy="6858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000000"/>
          </p15:clr>
        </p15:guide>
        <p15:guide id="2" pos="216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36E5350-179B-4614-B6C7-5C883D1576CD}">
  <a:tblStyle styleId="{B36E5350-179B-4614-B6C7-5C883D1576C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1474" y="72"/>
      </p:cViewPr>
      <p:guideLst>
        <p:guide orient="horz" pos="288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524300" y="514350"/>
            <a:ext cx="60963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0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3311d9c6a9c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3311d9c6a9c_0_27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>
          <a:extLst>
            <a:ext uri="{FF2B5EF4-FFF2-40B4-BE49-F238E27FC236}">
              <a16:creationId xmlns:a16="http://schemas.microsoft.com/office/drawing/2014/main" id="{82A923E8-22A9-BEC8-776B-AD46C492CE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3311d9c6a9c_0_27:notes">
            <a:extLst>
              <a:ext uri="{FF2B5EF4-FFF2-40B4-BE49-F238E27FC236}">
                <a16:creationId xmlns:a16="http://schemas.microsoft.com/office/drawing/2014/main" id="{47D1F198-6BFC-540A-E35A-0B99FBEA5F7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3311d9c6a9c_0_27:notes">
            <a:extLst>
              <a:ext uri="{FF2B5EF4-FFF2-40B4-BE49-F238E27FC236}">
                <a16:creationId xmlns:a16="http://schemas.microsoft.com/office/drawing/2014/main" id="{7DDC981F-3D61-ECB0-FF35-4B250BD8799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34531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311d9c6a9c_0_63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g3311d9c6a9c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3311d9c6a9c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3311d9c6a9c_0_57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311d9c6a9c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3311d9c6a9c_0_33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3311d9c6a9c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3311d9c6a9c_0_44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4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5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6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3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4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5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6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7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30e1ccc1bc_2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330e1ccc1bc_2_16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30e1ccc1bc_2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330e1ccc1bc_2_20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"/>
          <p:cNvSpPr txBox="1">
            <a:spLocks noGrp="1"/>
          </p:cNvSpPr>
          <p:nvPr>
            <p:ph type="title"/>
          </p:nvPr>
        </p:nvSpPr>
        <p:spPr>
          <a:xfrm>
            <a:off x="1812417" y="394462"/>
            <a:ext cx="5519165" cy="1306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body" idx="1"/>
          </p:nvPr>
        </p:nvSpPr>
        <p:spPr>
          <a:xfrm>
            <a:off x="901090" y="1872234"/>
            <a:ext cx="7573009" cy="408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ftr" idx="11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2"/>
          <p:cNvSpPr txBox="1">
            <a:spLocks noGrp="1"/>
          </p:cNvSpPr>
          <p:nvPr>
            <p:ph type="dt" idx="10"/>
          </p:nvPr>
        </p:nvSpPr>
        <p:spPr>
          <a:xfrm>
            <a:off x="444500" y="6555816"/>
            <a:ext cx="609600" cy="1784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>
                <a:solidFill>
                  <a:srgbClr val="045C7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2"/>
          <p:cNvSpPr txBox="1">
            <a:spLocks noGrp="1"/>
          </p:cNvSpPr>
          <p:nvPr>
            <p:ph type="sldNum" idx="12"/>
          </p:nvPr>
        </p:nvSpPr>
        <p:spPr>
          <a:xfrm>
            <a:off x="8519921" y="6555816"/>
            <a:ext cx="219075" cy="1784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12700" lvl="0" indent="0">
              <a:lnSpc>
                <a:spcPct val="103333"/>
              </a:lnSpc>
              <a:spcBef>
                <a:spcPts val="0"/>
              </a:spcBef>
              <a:buNone/>
              <a:defRPr sz="1200" b="0" i="0">
                <a:solidFill>
                  <a:srgbClr val="045C7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12700" lvl="1" indent="0">
              <a:lnSpc>
                <a:spcPct val="103333"/>
              </a:lnSpc>
              <a:spcBef>
                <a:spcPts val="0"/>
              </a:spcBef>
              <a:buNone/>
              <a:defRPr sz="1200" b="0" i="0">
                <a:solidFill>
                  <a:srgbClr val="045C75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2700" lvl="2" indent="0">
              <a:lnSpc>
                <a:spcPct val="103333"/>
              </a:lnSpc>
              <a:spcBef>
                <a:spcPts val="0"/>
              </a:spcBef>
              <a:buNone/>
              <a:defRPr sz="1200" b="0" i="0">
                <a:solidFill>
                  <a:srgbClr val="045C75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700" lvl="3" indent="0">
              <a:lnSpc>
                <a:spcPct val="103333"/>
              </a:lnSpc>
              <a:spcBef>
                <a:spcPts val="0"/>
              </a:spcBef>
              <a:buNone/>
              <a:defRPr sz="1200" b="0" i="0">
                <a:solidFill>
                  <a:srgbClr val="045C75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2700" lvl="4" indent="0">
              <a:lnSpc>
                <a:spcPct val="103333"/>
              </a:lnSpc>
              <a:spcBef>
                <a:spcPts val="0"/>
              </a:spcBef>
              <a:buNone/>
              <a:defRPr sz="1200" b="0" i="0">
                <a:solidFill>
                  <a:srgbClr val="045C75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2700" lvl="5" indent="0">
              <a:lnSpc>
                <a:spcPct val="103333"/>
              </a:lnSpc>
              <a:spcBef>
                <a:spcPts val="0"/>
              </a:spcBef>
              <a:buNone/>
              <a:defRPr sz="1200" b="0" i="0">
                <a:solidFill>
                  <a:srgbClr val="045C75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12700" lvl="6" indent="0">
              <a:lnSpc>
                <a:spcPct val="103333"/>
              </a:lnSpc>
              <a:spcBef>
                <a:spcPts val="0"/>
              </a:spcBef>
              <a:buNone/>
              <a:defRPr sz="1200" b="0" i="0">
                <a:solidFill>
                  <a:srgbClr val="045C75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2700" lvl="7" indent="0">
              <a:lnSpc>
                <a:spcPct val="103333"/>
              </a:lnSpc>
              <a:spcBef>
                <a:spcPts val="0"/>
              </a:spcBef>
              <a:buNone/>
              <a:defRPr sz="1200" b="0" i="0">
                <a:solidFill>
                  <a:srgbClr val="045C75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2700" lvl="8" indent="0">
              <a:lnSpc>
                <a:spcPct val="103333"/>
              </a:lnSpc>
              <a:spcBef>
                <a:spcPts val="0"/>
              </a:spcBef>
              <a:buNone/>
              <a:defRPr sz="1200" b="0" i="0">
                <a:solidFill>
                  <a:srgbClr val="045C75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270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"/>
          <p:cNvSpPr txBox="1">
            <a:spLocks noGrp="1"/>
          </p:cNvSpPr>
          <p:nvPr>
            <p:ph type="ctrTitle"/>
          </p:nvPr>
        </p:nvSpPr>
        <p:spPr>
          <a:xfrm>
            <a:off x="2422143" y="1537157"/>
            <a:ext cx="4299712" cy="6972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subTitle" idx="1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ftr" idx="11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dt" idx="10"/>
          </p:nvPr>
        </p:nvSpPr>
        <p:spPr>
          <a:xfrm>
            <a:off x="444500" y="6555816"/>
            <a:ext cx="609600" cy="1784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>
                <a:solidFill>
                  <a:srgbClr val="045C7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sldNum" idx="12"/>
          </p:nvPr>
        </p:nvSpPr>
        <p:spPr>
          <a:xfrm>
            <a:off x="8519921" y="6555816"/>
            <a:ext cx="219075" cy="1784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12700" lvl="0" indent="0">
              <a:lnSpc>
                <a:spcPct val="103333"/>
              </a:lnSpc>
              <a:spcBef>
                <a:spcPts val="0"/>
              </a:spcBef>
              <a:buNone/>
              <a:defRPr sz="1200" b="0" i="0">
                <a:solidFill>
                  <a:srgbClr val="045C7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12700" lvl="1" indent="0">
              <a:lnSpc>
                <a:spcPct val="103333"/>
              </a:lnSpc>
              <a:spcBef>
                <a:spcPts val="0"/>
              </a:spcBef>
              <a:buNone/>
              <a:defRPr sz="1200" b="0" i="0">
                <a:solidFill>
                  <a:srgbClr val="045C75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2700" lvl="2" indent="0">
              <a:lnSpc>
                <a:spcPct val="103333"/>
              </a:lnSpc>
              <a:spcBef>
                <a:spcPts val="0"/>
              </a:spcBef>
              <a:buNone/>
              <a:defRPr sz="1200" b="0" i="0">
                <a:solidFill>
                  <a:srgbClr val="045C75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700" lvl="3" indent="0">
              <a:lnSpc>
                <a:spcPct val="103333"/>
              </a:lnSpc>
              <a:spcBef>
                <a:spcPts val="0"/>
              </a:spcBef>
              <a:buNone/>
              <a:defRPr sz="1200" b="0" i="0">
                <a:solidFill>
                  <a:srgbClr val="045C75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2700" lvl="4" indent="0">
              <a:lnSpc>
                <a:spcPct val="103333"/>
              </a:lnSpc>
              <a:spcBef>
                <a:spcPts val="0"/>
              </a:spcBef>
              <a:buNone/>
              <a:defRPr sz="1200" b="0" i="0">
                <a:solidFill>
                  <a:srgbClr val="045C75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2700" lvl="5" indent="0">
              <a:lnSpc>
                <a:spcPct val="103333"/>
              </a:lnSpc>
              <a:spcBef>
                <a:spcPts val="0"/>
              </a:spcBef>
              <a:buNone/>
              <a:defRPr sz="1200" b="0" i="0">
                <a:solidFill>
                  <a:srgbClr val="045C75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12700" lvl="6" indent="0">
              <a:lnSpc>
                <a:spcPct val="103333"/>
              </a:lnSpc>
              <a:spcBef>
                <a:spcPts val="0"/>
              </a:spcBef>
              <a:buNone/>
              <a:defRPr sz="1200" b="0" i="0">
                <a:solidFill>
                  <a:srgbClr val="045C75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2700" lvl="7" indent="0">
              <a:lnSpc>
                <a:spcPct val="103333"/>
              </a:lnSpc>
              <a:spcBef>
                <a:spcPts val="0"/>
              </a:spcBef>
              <a:buNone/>
              <a:defRPr sz="1200" b="0" i="0">
                <a:solidFill>
                  <a:srgbClr val="045C75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2700" lvl="8" indent="0">
              <a:lnSpc>
                <a:spcPct val="103333"/>
              </a:lnSpc>
              <a:spcBef>
                <a:spcPts val="0"/>
              </a:spcBef>
              <a:buNone/>
              <a:defRPr sz="1200" b="0" i="0">
                <a:solidFill>
                  <a:srgbClr val="045C75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270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4"/>
          <p:cNvSpPr txBox="1">
            <a:spLocks noGrp="1"/>
          </p:cNvSpPr>
          <p:nvPr>
            <p:ph type="title"/>
          </p:nvPr>
        </p:nvSpPr>
        <p:spPr>
          <a:xfrm>
            <a:off x="1812417" y="394462"/>
            <a:ext cx="5519165" cy="1306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ftr" idx="11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dt" idx="10"/>
          </p:nvPr>
        </p:nvSpPr>
        <p:spPr>
          <a:xfrm>
            <a:off x="444500" y="6555816"/>
            <a:ext cx="609600" cy="1784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>
                <a:solidFill>
                  <a:srgbClr val="045C7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sldNum" idx="12"/>
          </p:nvPr>
        </p:nvSpPr>
        <p:spPr>
          <a:xfrm>
            <a:off x="8519921" y="6555816"/>
            <a:ext cx="219075" cy="1784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12700" lvl="0" indent="0">
              <a:lnSpc>
                <a:spcPct val="103333"/>
              </a:lnSpc>
              <a:spcBef>
                <a:spcPts val="0"/>
              </a:spcBef>
              <a:buNone/>
              <a:defRPr sz="1200" b="0" i="0">
                <a:solidFill>
                  <a:srgbClr val="045C7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12700" lvl="1" indent="0">
              <a:lnSpc>
                <a:spcPct val="103333"/>
              </a:lnSpc>
              <a:spcBef>
                <a:spcPts val="0"/>
              </a:spcBef>
              <a:buNone/>
              <a:defRPr sz="1200" b="0" i="0">
                <a:solidFill>
                  <a:srgbClr val="045C75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2700" lvl="2" indent="0">
              <a:lnSpc>
                <a:spcPct val="103333"/>
              </a:lnSpc>
              <a:spcBef>
                <a:spcPts val="0"/>
              </a:spcBef>
              <a:buNone/>
              <a:defRPr sz="1200" b="0" i="0">
                <a:solidFill>
                  <a:srgbClr val="045C75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700" lvl="3" indent="0">
              <a:lnSpc>
                <a:spcPct val="103333"/>
              </a:lnSpc>
              <a:spcBef>
                <a:spcPts val="0"/>
              </a:spcBef>
              <a:buNone/>
              <a:defRPr sz="1200" b="0" i="0">
                <a:solidFill>
                  <a:srgbClr val="045C75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2700" lvl="4" indent="0">
              <a:lnSpc>
                <a:spcPct val="103333"/>
              </a:lnSpc>
              <a:spcBef>
                <a:spcPts val="0"/>
              </a:spcBef>
              <a:buNone/>
              <a:defRPr sz="1200" b="0" i="0">
                <a:solidFill>
                  <a:srgbClr val="045C75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2700" lvl="5" indent="0">
              <a:lnSpc>
                <a:spcPct val="103333"/>
              </a:lnSpc>
              <a:spcBef>
                <a:spcPts val="0"/>
              </a:spcBef>
              <a:buNone/>
              <a:defRPr sz="1200" b="0" i="0">
                <a:solidFill>
                  <a:srgbClr val="045C75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12700" lvl="6" indent="0">
              <a:lnSpc>
                <a:spcPct val="103333"/>
              </a:lnSpc>
              <a:spcBef>
                <a:spcPts val="0"/>
              </a:spcBef>
              <a:buNone/>
              <a:defRPr sz="1200" b="0" i="0">
                <a:solidFill>
                  <a:srgbClr val="045C75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2700" lvl="7" indent="0">
              <a:lnSpc>
                <a:spcPct val="103333"/>
              </a:lnSpc>
              <a:spcBef>
                <a:spcPts val="0"/>
              </a:spcBef>
              <a:buNone/>
              <a:defRPr sz="1200" b="0" i="0">
                <a:solidFill>
                  <a:srgbClr val="045C75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2700" lvl="8" indent="0">
              <a:lnSpc>
                <a:spcPct val="103333"/>
              </a:lnSpc>
              <a:spcBef>
                <a:spcPts val="0"/>
              </a:spcBef>
              <a:buNone/>
              <a:defRPr sz="1200" b="0" i="0">
                <a:solidFill>
                  <a:srgbClr val="045C75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270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>
            <a:spLocks noGrp="1"/>
          </p:cNvSpPr>
          <p:nvPr>
            <p:ph type="title"/>
          </p:nvPr>
        </p:nvSpPr>
        <p:spPr>
          <a:xfrm>
            <a:off x="1812417" y="394462"/>
            <a:ext cx="5519165" cy="1306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body" idx="1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body" idx="2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ftr" idx="11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dt" idx="10"/>
          </p:nvPr>
        </p:nvSpPr>
        <p:spPr>
          <a:xfrm>
            <a:off x="444500" y="6555816"/>
            <a:ext cx="609600" cy="1784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>
                <a:solidFill>
                  <a:srgbClr val="045C7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sldNum" idx="12"/>
          </p:nvPr>
        </p:nvSpPr>
        <p:spPr>
          <a:xfrm>
            <a:off x="8519921" y="6555816"/>
            <a:ext cx="219075" cy="1784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12700" lvl="0" indent="0">
              <a:lnSpc>
                <a:spcPct val="103333"/>
              </a:lnSpc>
              <a:spcBef>
                <a:spcPts val="0"/>
              </a:spcBef>
              <a:buNone/>
              <a:defRPr sz="1200" b="0" i="0">
                <a:solidFill>
                  <a:srgbClr val="045C7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12700" lvl="1" indent="0">
              <a:lnSpc>
                <a:spcPct val="103333"/>
              </a:lnSpc>
              <a:spcBef>
                <a:spcPts val="0"/>
              </a:spcBef>
              <a:buNone/>
              <a:defRPr sz="1200" b="0" i="0">
                <a:solidFill>
                  <a:srgbClr val="045C75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2700" lvl="2" indent="0">
              <a:lnSpc>
                <a:spcPct val="103333"/>
              </a:lnSpc>
              <a:spcBef>
                <a:spcPts val="0"/>
              </a:spcBef>
              <a:buNone/>
              <a:defRPr sz="1200" b="0" i="0">
                <a:solidFill>
                  <a:srgbClr val="045C75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700" lvl="3" indent="0">
              <a:lnSpc>
                <a:spcPct val="103333"/>
              </a:lnSpc>
              <a:spcBef>
                <a:spcPts val="0"/>
              </a:spcBef>
              <a:buNone/>
              <a:defRPr sz="1200" b="0" i="0">
                <a:solidFill>
                  <a:srgbClr val="045C75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2700" lvl="4" indent="0">
              <a:lnSpc>
                <a:spcPct val="103333"/>
              </a:lnSpc>
              <a:spcBef>
                <a:spcPts val="0"/>
              </a:spcBef>
              <a:buNone/>
              <a:defRPr sz="1200" b="0" i="0">
                <a:solidFill>
                  <a:srgbClr val="045C75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2700" lvl="5" indent="0">
              <a:lnSpc>
                <a:spcPct val="103333"/>
              </a:lnSpc>
              <a:spcBef>
                <a:spcPts val="0"/>
              </a:spcBef>
              <a:buNone/>
              <a:defRPr sz="1200" b="0" i="0">
                <a:solidFill>
                  <a:srgbClr val="045C75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12700" lvl="6" indent="0">
              <a:lnSpc>
                <a:spcPct val="103333"/>
              </a:lnSpc>
              <a:spcBef>
                <a:spcPts val="0"/>
              </a:spcBef>
              <a:buNone/>
              <a:defRPr sz="1200" b="0" i="0">
                <a:solidFill>
                  <a:srgbClr val="045C75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2700" lvl="7" indent="0">
              <a:lnSpc>
                <a:spcPct val="103333"/>
              </a:lnSpc>
              <a:spcBef>
                <a:spcPts val="0"/>
              </a:spcBef>
              <a:buNone/>
              <a:defRPr sz="1200" b="0" i="0">
                <a:solidFill>
                  <a:srgbClr val="045C75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2700" lvl="8" indent="0">
              <a:lnSpc>
                <a:spcPct val="103333"/>
              </a:lnSpc>
              <a:spcBef>
                <a:spcPts val="0"/>
              </a:spcBef>
              <a:buNone/>
              <a:defRPr sz="1200" b="0" i="0">
                <a:solidFill>
                  <a:srgbClr val="045C75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270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g"/><Relationship Id="rId11" Type="http://schemas.openxmlformats.org/officeDocument/2006/relationships/image" Target="../media/image6.png"/><Relationship Id="rId5" Type="http://schemas.openxmlformats.org/officeDocument/2006/relationships/theme" Target="../theme/theme1.xml"/><Relationship Id="rId10" Type="http://schemas.openxmlformats.org/officeDocument/2006/relationships/image" Target="../media/image5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0" y="0"/>
            <a:ext cx="9144000" cy="6857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7;p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0" y="1247"/>
            <a:ext cx="9144000" cy="1026159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8;p1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401357" y="0"/>
            <a:ext cx="4742642" cy="599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9;p1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0" y="0"/>
            <a:ext cx="9090762" cy="10199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1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-881" y="52959"/>
            <a:ext cx="9145643" cy="9008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1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7238999" y="3047"/>
            <a:ext cx="1752600" cy="86106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1"/>
          <p:cNvSpPr txBox="1">
            <a:spLocks noGrp="1"/>
          </p:cNvSpPr>
          <p:nvPr>
            <p:ph type="title"/>
          </p:nvPr>
        </p:nvSpPr>
        <p:spPr>
          <a:xfrm>
            <a:off x="1812417" y="394462"/>
            <a:ext cx="5519165" cy="1306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body" idx="1"/>
          </p:nvPr>
        </p:nvSpPr>
        <p:spPr>
          <a:xfrm>
            <a:off x="901090" y="1872234"/>
            <a:ext cx="7573009" cy="408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ftr" idx="11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5" name="Google Shape;15;p1"/>
          <p:cNvSpPr txBox="1">
            <a:spLocks noGrp="1"/>
          </p:cNvSpPr>
          <p:nvPr>
            <p:ph type="dt" idx="10"/>
          </p:nvPr>
        </p:nvSpPr>
        <p:spPr>
          <a:xfrm>
            <a:off x="444500" y="6555816"/>
            <a:ext cx="609600" cy="1784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>
                <a:solidFill>
                  <a:srgbClr val="045C7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6" name="Google Shape;16;p1"/>
          <p:cNvSpPr txBox="1">
            <a:spLocks noGrp="1"/>
          </p:cNvSpPr>
          <p:nvPr>
            <p:ph type="sldNum" idx="12"/>
          </p:nvPr>
        </p:nvSpPr>
        <p:spPr>
          <a:xfrm>
            <a:off x="8519921" y="6555816"/>
            <a:ext cx="219075" cy="1784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12700" lvl="0" indent="0">
              <a:lnSpc>
                <a:spcPct val="103333"/>
              </a:lnSpc>
              <a:spcBef>
                <a:spcPts val="0"/>
              </a:spcBef>
              <a:buNone/>
              <a:defRPr sz="1200" b="0" i="0">
                <a:solidFill>
                  <a:srgbClr val="045C7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12700" lvl="1" indent="0">
              <a:lnSpc>
                <a:spcPct val="103333"/>
              </a:lnSpc>
              <a:spcBef>
                <a:spcPts val="0"/>
              </a:spcBef>
              <a:buNone/>
              <a:defRPr sz="1200" b="0" i="0">
                <a:solidFill>
                  <a:srgbClr val="045C75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2700" lvl="2" indent="0">
              <a:lnSpc>
                <a:spcPct val="103333"/>
              </a:lnSpc>
              <a:spcBef>
                <a:spcPts val="0"/>
              </a:spcBef>
              <a:buNone/>
              <a:defRPr sz="1200" b="0" i="0">
                <a:solidFill>
                  <a:srgbClr val="045C75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700" lvl="3" indent="0">
              <a:lnSpc>
                <a:spcPct val="103333"/>
              </a:lnSpc>
              <a:spcBef>
                <a:spcPts val="0"/>
              </a:spcBef>
              <a:buNone/>
              <a:defRPr sz="1200" b="0" i="0">
                <a:solidFill>
                  <a:srgbClr val="045C75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2700" lvl="4" indent="0">
              <a:lnSpc>
                <a:spcPct val="103333"/>
              </a:lnSpc>
              <a:spcBef>
                <a:spcPts val="0"/>
              </a:spcBef>
              <a:buNone/>
              <a:defRPr sz="1200" b="0" i="0">
                <a:solidFill>
                  <a:srgbClr val="045C75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2700" lvl="5" indent="0">
              <a:lnSpc>
                <a:spcPct val="103333"/>
              </a:lnSpc>
              <a:spcBef>
                <a:spcPts val="0"/>
              </a:spcBef>
              <a:buNone/>
              <a:defRPr sz="1200" b="0" i="0">
                <a:solidFill>
                  <a:srgbClr val="045C75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12700" lvl="6" indent="0">
              <a:lnSpc>
                <a:spcPct val="103333"/>
              </a:lnSpc>
              <a:spcBef>
                <a:spcPts val="0"/>
              </a:spcBef>
              <a:buNone/>
              <a:defRPr sz="1200" b="0" i="0">
                <a:solidFill>
                  <a:srgbClr val="045C75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2700" lvl="7" indent="0">
              <a:lnSpc>
                <a:spcPct val="103333"/>
              </a:lnSpc>
              <a:spcBef>
                <a:spcPts val="0"/>
              </a:spcBef>
              <a:buNone/>
              <a:defRPr sz="1200" b="0" i="0">
                <a:solidFill>
                  <a:srgbClr val="045C75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2700" lvl="8" indent="0">
              <a:lnSpc>
                <a:spcPct val="103333"/>
              </a:lnSpc>
              <a:spcBef>
                <a:spcPts val="0"/>
              </a:spcBef>
              <a:buNone/>
              <a:defRPr sz="1200" b="0" i="0">
                <a:solidFill>
                  <a:srgbClr val="045C75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270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8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7"/>
          <p:cNvSpPr txBox="1">
            <a:spLocks noGrp="1"/>
          </p:cNvSpPr>
          <p:nvPr>
            <p:ph type="title"/>
          </p:nvPr>
        </p:nvSpPr>
        <p:spPr>
          <a:xfrm>
            <a:off x="860850" y="1523975"/>
            <a:ext cx="7422300" cy="29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ctr" anchorCtr="0">
            <a:noAutofit/>
          </a:bodyPr>
          <a:lstStyle/>
          <a:p>
            <a:pPr marL="1270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000" dirty="0"/>
              <a:t>Optimizing Water Management Using LoRaWAN-</a:t>
            </a:r>
            <a:endParaRPr sz="4000" dirty="0"/>
          </a:p>
          <a:p>
            <a:pPr marL="1270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000" dirty="0"/>
              <a:t>Enabled IoT Framework and Behavioural Analysis</a:t>
            </a:r>
            <a:endParaRPr sz="4000" dirty="0"/>
          </a:p>
        </p:txBody>
      </p:sp>
      <p:sp>
        <p:nvSpPr>
          <p:cNvPr id="50" name="Google Shape;50;p7"/>
          <p:cNvSpPr txBox="1">
            <a:spLocks noGrp="1"/>
          </p:cNvSpPr>
          <p:nvPr>
            <p:ph type="dt" idx="10"/>
          </p:nvPr>
        </p:nvSpPr>
        <p:spPr>
          <a:xfrm>
            <a:off x="444500" y="6555825"/>
            <a:ext cx="837300" cy="190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l" rtl="0">
              <a:lnSpc>
                <a:spcPct val="10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18/3/2025</a:t>
            </a:r>
            <a:endParaRPr dirty="0"/>
          </a:p>
        </p:txBody>
      </p:sp>
      <p:sp>
        <p:nvSpPr>
          <p:cNvPr id="51" name="Google Shape;51;p7"/>
          <p:cNvSpPr txBox="1">
            <a:spLocks noGrp="1"/>
          </p:cNvSpPr>
          <p:nvPr>
            <p:ph type="sldNum" idx="12"/>
          </p:nvPr>
        </p:nvSpPr>
        <p:spPr>
          <a:xfrm>
            <a:off x="8519921" y="6555816"/>
            <a:ext cx="219075" cy="1784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l" rtl="0">
              <a:lnSpc>
                <a:spcPct val="103333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  <p:sp>
        <p:nvSpPr>
          <p:cNvPr id="52" name="Google Shape;52;p7"/>
          <p:cNvSpPr txBox="1"/>
          <p:nvPr/>
        </p:nvSpPr>
        <p:spPr>
          <a:xfrm>
            <a:off x="354850" y="4925325"/>
            <a:ext cx="5659500" cy="155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Guide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700" lvl="0" indent="0" algn="l" rtl="0">
              <a:spcBef>
                <a:spcPts val="5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Dr. D.Manivannan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700" lvl="0" indent="0" algn="l" rtl="0">
              <a:spcBef>
                <a:spcPts val="5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 Associate Dean (Infrastructure) / Professor, SoC 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700" lvl="0" indent="0" algn="l" rtl="0">
              <a:spcBef>
                <a:spcPts val="5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SASTRA Deemed University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700" lvl="0" indent="0" algn="l" rtl="0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None/>
            </a:pP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3" name="Google Shape;53;p7"/>
          <p:cNvSpPr txBox="1"/>
          <p:nvPr/>
        </p:nvSpPr>
        <p:spPr>
          <a:xfrm>
            <a:off x="5470200" y="5211375"/>
            <a:ext cx="3375000" cy="9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5080" lvl="0" indent="245745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latin typeface="Times New Roman"/>
                <a:ea typeface="Times New Roman"/>
                <a:cs typeface="Times New Roman"/>
                <a:sym typeface="Times New Roman"/>
              </a:rPr>
              <a:t> 126003101-Harish T</a:t>
            </a:r>
            <a:endParaRPr sz="21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700" marR="5080" lvl="0" indent="245745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latin typeface="Times New Roman"/>
                <a:ea typeface="Times New Roman"/>
                <a:cs typeface="Times New Roman"/>
                <a:sym typeface="Times New Roman"/>
              </a:rPr>
              <a:t> 126003093-Guru Prasath M</a:t>
            </a:r>
            <a:endParaRPr sz="21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700" marR="5080" lvl="0" indent="245745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latin typeface="Times New Roman"/>
                <a:ea typeface="Times New Roman"/>
                <a:cs typeface="Times New Roman"/>
                <a:sym typeface="Times New Roman"/>
              </a:rPr>
              <a:t> 126003184-Nishanth M V</a:t>
            </a:r>
            <a:endParaRPr sz="21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0"/>
          <p:cNvSpPr txBox="1"/>
          <p:nvPr/>
        </p:nvSpPr>
        <p:spPr>
          <a:xfrm>
            <a:off x="1008300" y="1348887"/>
            <a:ext cx="7127400" cy="5591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900" b="1" dirty="0">
                <a:solidFill>
                  <a:schemeClr val="dk1"/>
                </a:solidFill>
              </a:rPr>
              <a:t>Module 1:</a:t>
            </a:r>
            <a:r>
              <a:rPr lang="en-US" sz="2400" b="1" dirty="0">
                <a:solidFill>
                  <a:schemeClr val="dk1"/>
                </a:solidFill>
              </a:rPr>
              <a:t> </a:t>
            </a:r>
            <a:r>
              <a:rPr lang="en-US" sz="1900" b="1" dirty="0">
                <a:solidFill>
                  <a:schemeClr val="dk1"/>
                </a:solidFill>
              </a:rPr>
              <a:t>Data Collection Module</a:t>
            </a:r>
            <a:r>
              <a:rPr lang="en-US" sz="1700" dirty="0">
                <a:solidFill>
                  <a:schemeClr val="dk1"/>
                </a:solidFill>
              </a:rPr>
              <a:t> </a:t>
            </a:r>
            <a:endParaRPr sz="2500" b="1" dirty="0">
              <a:solidFill>
                <a:schemeClr val="dk1"/>
              </a:solidFill>
            </a:endParaRPr>
          </a:p>
          <a:p>
            <a:pPr marL="457200" lvl="0" indent="-38735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500"/>
              <a:buChar char="●"/>
            </a:pPr>
            <a:r>
              <a:rPr lang="en-US" sz="1800" dirty="0">
                <a:solidFill>
                  <a:schemeClr val="dk1"/>
                </a:solidFill>
              </a:rPr>
              <a:t>LoRaWAN-enabled smart meters collect water usage data.</a:t>
            </a:r>
            <a:endParaRPr sz="25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900" b="1" dirty="0">
                <a:solidFill>
                  <a:schemeClr val="dk1"/>
                </a:solidFill>
              </a:rPr>
              <a:t>Module 2: Data Processing Module</a:t>
            </a:r>
            <a:endParaRPr sz="1900" b="1" dirty="0">
              <a:solidFill>
                <a:schemeClr val="dk1"/>
              </a:solidFill>
            </a:endParaRPr>
          </a:p>
          <a:p>
            <a:pPr marL="457200" lvl="0" indent="-34925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lang="en-US" sz="1900" dirty="0">
                <a:solidFill>
                  <a:schemeClr val="dk1"/>
                </a:solidFill>
              </a:rPr>
              <a:t>Deep learning models analyze consumption patterns.</a:t>
            </a:r>
            <a:endParaRPr sz="1900" dirty="0">
              <a:solidFill>
                <a:schemeClr val="dk1"/>
              </a:solidFill>
            </a:endParaRPr>
          </a:p>
          <a:p>
            <a:pPr marL="457200" lvl="0" indent="-3492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lang="en-US" sz="1900" dirty="0">
                <a:solidFill>
                  <a:schemeClr val="dk1"/>
                </a:solidFill>
              </a:rPr>
              <a:t>LSTM</a:t>
            </a:r>
            <a:endParaRPr sz="1900" dirty="0">
              <a:solidFill>
                <a:schemeClr val="dk1"/>
              </a:solidFill>
            </a:endParaRPr>
          </a:p>
          <a:p>
            <a:pPr marL="457200" lvl="0" indent="-3492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lang="en-US" sz="1900" dirty="0">
                <a:solidFill>
                  <a:schemeClr val="dk1"/>
                </a:solidFill>
              </a:rPr>
              <a:t>ARIMA</a:t>
            </a:r>
          </a:p>
          <a:p>
            <a:pPr marL="457200" lvl="0" indent="-3492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lang="en-US" sz="1900" dirty="0">
                <a:solidFill>
                  <a:schemeClr val="dk1"/>
                </a:solidFill>
              </a:rPr>
              <a:t>GRU </a:t>
            </a:r>
            <a:r>
              <a:rPr lang="en-US" sz="1900">
                <a:solidFill>
                  <a:schemeClr val="dk1"/>
                </a:solidFill>
              </a:rPr>
              <a:t>( Five – Fold)</a:t>
            </a:r>
            <a:endParaRPr sz="19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900" b="1" dirty="0">
                <a:solidFill>
                  <a:schemeClr val="dk1"/>
                </a:solidFill>
              </a:rPr>
              <a:t>Module 3: Hardware Setup with real-time data predictions</a:t>
            </a:r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900" dirty="0">
                <a:solidFill>
                  <a:schemeClr val="dk1"/>
                </a:solidFill>
              </a:rPr>
              <a:t>Hardware setup integrated with DL model working in real-time</a:t>
            </a:r>
            <a:endParaRPr sz="1900" dirty="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000" b="1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5" name="Google Shape;145;p20"/>
          <p:cNvSpPr txBox="1">
            <a:spLocks noGrp="1"/>
          </p:cNvSpPr>
          <p:nvPr>
            <p:ph type="dt" idx="10"/>
          </p:nvPr>
        </p:nvSpPr>
        <p:spPr>
          <a:xfrm>
            <a:off x="444499" y="6555816"/>
            <a:ext cx="794365" cy="190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l" rtl="0">
              <a:lnSpc>
                <a:spcPct val="10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18/3/2025</a:t>
            </a:r>
            <a:endParaRPr dirty="0"/>
          </a:p>
        </p:txBody>
      </p:sp>
      <p:sp>
        <p:nvSpPr>
          <p:cNvPr id="146" name="Google Shape;146;p20"/>
          <p:cNvSpPr txBox="1">
            <a:spLocks noGrp="1"/>
          </p:cNvSpPr>
          <p:nvPr>
            <p:ph type="sldNum" idx="12"/>
          </p:nvPr>
        </p:nvSpPr>
        <p:spPr>
          <a:xfrm>
            <a:off x="8519921" y="6555816"/>
            <a:ext cx="219000" cy="1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l" rtl="0">
              <a:lnSpc>
                <a:spcPct val="103333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  <p:sp>
        <p:nvSpPr>
          <p:cNvPr id="147" name="Google Shape;147;p20"/>
          <p:cNvSpPr txBox="1">
            <a:spLocks noGrp="1"/>
          </p:cNvSpPr>
          <p:nvPr>
            <p:ph type="title"/>
          </p:nvPr>
        </p:nvSpPr>
        <p:spPr>
          <a:xfrm>
            <a:off x="2171117" y="609162"/>
            <a:ext cx="55191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5725" rIns="0" bIns="0" anchor="t" anchorCtr="0">
            <a:spAutoFit/>
          </a:bodyPr>
          <a:lstStyle/>
          <a:p>
            <a:pPr marL="140335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Modules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1"/>
          <p:cNvSpPr txBox="1">
            <a:spLocks noGrp="1"/>
          </p:cNvSpPr>
          <p:nvPr>
            <p:ph type="title"/>
          </p:nvPr>
        </p:nvSpPr>
        <p:spPr>
          <a:xfrm>
            <a:off x="1812442" y="733187"/>
            <a:ext cx="5519100" cy="6774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 Collection</a:t>
            </a:r>
            <a:endParaRPr/>
          </a:p>
        </p:txBody>
      </p:sp>
      <p:sp>
        <p:nvSpPr>
          <p:cNvPr id="153" name="Google Shape;153;p21"/>
          <p:cNvSpPr txBox="1">
            <a:spLocks noGrp="1"/>
          </p:cNvSpPr>
          <p:nvPr>
            <p:ph type="body" idx="1"/>
          </p:nvPr>
        </p:nvSpPr>
        <p:spPr>
          <a:xfrm>
            <a:off x="785540" y="6205109"/>
            <a:ext cx="7572900" cy="3540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 dirty="0"/>
              <a:t>LoRaWAN - enabled water meters</a:t>
            </a:r>
            <a:endParaRPr sz="2600" b="1" dirty="0"/>
          </a:p>
        </p:txBody>
      </p:sp>
      <p:pic>
        <p:nvPicPr>
          <p:cNvPr id="154" name="Google Shape;15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7713" y="1469301"/>
            <a:ext cx="6444225" cy="4677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>
          <a:extLst>
            <a:ext uri="{FF2B5EF4-FFF2-40B4-BE49-F238E27FC236}">
              <a16:creationId xmlns:a16="http://schemas.microsoft.com/office/drawing/2014/main" id="{80ABF0D7-27B2-FB16-12A4-AA10A4FB24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1">
            <a:extLst>
              <a:ext uri="{FF2B5EF4-FFF2-40B4-BE49-F238E27FC236}">
                <a16:creationId xmlns:a16="http://schemas.microsoft.com/office/drawing/2014/main" id="{2419BB3C-A80B-4030-7B39-1EE244490B3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12442" y="733187"/>
            <a:ext cx="5519100" cy="6774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 Collection</a:t>
            </a:r>
            <a:endParaRPr/>
          </a:p>
        </p:txBody>
      </p:sp>
      <p:sp>
        <p:nvSpPr>
          <p:cNvPr id="153" name="Google Shape;153;p21">
            <a:extLst>
              <a:ext uri="{FF2B5EF4-FFF2-40B4-BE49-F238E27FC236}">
                <a16:creationId xmlns:a16="http://schemas.microsoft.com/office/drawing/2014/main" id="{83419286-9AEF-7FAE-E610-DD1E7E3972C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85540" y="6205109"/>
            <a:ext cx="7572900" cy="3540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 dirty="0"/>
              <a:t>LoRaWAN - enabled water meters</a:t>
            </a:r>
            <a:endParaRPr sz="26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3F019C4-D8A7-A0AC-2A5D-06ACA0AA8F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902" y="1856792"/>
            <a:ext cx="4945224" cy="370891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D752BCF-8FB5-B4DC-1FDE-3E84210BFD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0527" y="1658516"/>
            <a:ext cx="3079102" cy="4105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0485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6"/>
          <p:cNvSpPr txBox="1">
            <a:spLocks noGrp="1"/>
          </p:cNvSpPr>
          <p:nvPr>
            <p:ph type="title"/>
          </p:nvPr>
        </p:nvSpPr>
        <p:spPr>
          <a:xfrm>
            <a:off x="2295599" y="873200"/>
            <a:ext cx="4552800" cy="6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 Set Acquired</a:t>
            </a:r>
            <a:endParaRPr/>
          </a:p>
        </p:txBody>
      </p:sp>
      <p:sp>
        <p:nvSpPr>
          <p:cNvPr id="190" name="Google Shape;190;p26"/>
          <p:cNvSpPr txBox="1">
            <a:spLocks noGrp="1"/>
          </p:cNvSpPr>
          <p:nvPr>
            <p:ph type="dt" idx="10"/>
          </p:nvPr>
        </p:nvSpPr>
        <p:spPr>
          <a:xfrm>
            <a:off x="444500" y="6555825"/>
            <a:ext cx="995700" cy="190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l" rtl="0">
              <a:lnSpc>
                <a:spcPct val="10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18/3/2025</a:t>
            </a:r>
            <a:endParaRPr dirty="0"/>
          </a:p>
        </p:txBody>
      </p:sp>
      <p:sp>
        <p:nvSpPr>
          <p:cNvPr id="191" name="Google Shape;191;p26"/>
          <p:cNvSpPr txBox="1">
            <a:spLocks noGrp="1"/>
          </p:cNvSpPr>
          <p:nvPr>
            <p:ph type="sldNum" idx="12"/>
          </p:nvPr>
        </p:nvSpPr>
        <p:spPr>
          <a:xfrm>
            <a:off x="8519921" y="6555816"/>
            <a:ext cx="2190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l" rtl="0">
              <a:lnSpc>
                <a:spcPct val="103333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  <p:sp>
        <p:nvSpPr>
          <p:cNvPr id="192" name="Google Shape;192;p26"/>
          <p:cNvSpPr txBox="1"/>
          <p:nvPr/>
        </p:nvSpPr>
        <p:spPr>
          <a:xfrm>
            <a:off x="875390" y="1664824"/>
            <a:ext cx="7393200" cy="186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55575" lvl="0" indent="-1428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-US" sz="2000"/>
              <a:t>Real-time dataset of water flow from 4 different blocks in the university</a:t>
            </a:r>
            <a:endParaRPr sz="2000"/>
          </a:p>
          <a:p>
            <a:pPr marL="155575" lvl="0" indent="-1428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-US" sz="2000"/>
              <a:t>The dataset of each blocks consists of 7 attributes and 1865 instances.</a:t>
            </a:r>
            <a:endParaRPr sz="2000"/>
          </a:p>
          <a:p>
            <a:pPr marL="154940" lvl="0" indent="-1422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-US" sz="2000"/>
              <a:t>There are  2 datetime attributes, 1 categorical attribute and 4 numeric attributes.</a:t>
            </a:r>
            <a:endParaRPr sz="2000"/>
          </a:p>
        </p:txBody>
      </p:sp>
      <p:pic>
        <p:nvPicPr>
          <p:cNvPr id="193" name="Google Shape;19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626436"/>
            <a:ext cx="8839200" cy="27204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73B5FE-8BA7-BDED-59D0-B4F925CEAA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6981" y="878395"/>
            <a:ext cx="5070038" cy="677108"/>
          </a:xfrm>
        </p:spPr>
        <p:txBody>
          <a:bodyPr/>
          <a:lstStyle/>
          <a:p>
            <a:pPr algn="ctr"/>
            <a:r>
              <a:rPr lang="en-IN" dirty="0"/>
              <a:t>Data Preprocessing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6A7183-3E5F-E18D-52A1-A32A723E7D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710" y="1651368"/>
            <a:ext cx="7408580" cy="4808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4343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F0C304-41B4-A226-9F9C-B767575846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68FF5C-F774-A906-251E-C8593B4F66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6981" y="878395"/>
            <a:ext cx="5070038" cy="677108"/>
          </a:xfrm>
        </p:spPr>
        <p:txBody>
          <a:bodyPr/>
          <a:lstStyle/>
          <a:p>
            <a:pPr algn="ctr"/>
            <a:r>
              <a:rPr lang="en-IN" dirty="0"/>
              <a:t>Data Preprocessing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27E7040-4A9C-2AA2-8DCC-5E2DFAB833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665" y="2350862"/>
            <a:ext cx="3581730" cy="370449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8FFB378-C080-6B6C-14CA-2AA729A5CA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9607" y="2425233"/>
            <a:ext cx="4865146" cy="3555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5317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685496-40B1-AAF7-2A37-8482252214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978D73-5884-ED8C-04E6-CCA29245A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9748" y="784933"/>
            <a:ext cx="8184504" cy="615553"/>
          </a:xfrm>
        </p:spPr>
        <p:txBody>
          <a:bodyPr/>
          <a:lstStyle/>
          <a:p>
            <a:pPr algn="ctr"/>
            <a:r>
              <a:rPr lang="en-IN" sz="4000" dirty="0"/>
              <a:t>Data Preprocessing - Sequencing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560996-0782-155E-D2C5-D2224F2D53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6500" y="1400486"/>
            <a:ext cx="5850999" cy="5369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4668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641158-558B-D9AC-8F07-BF013DE9FC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3D8B9-A279-3A27-6249-C5F55F2273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9748" y="784933"/>
            <a:ext cx="8184504" cy="677108"/>
          </a:xfrm>
        </p:spPr>
        <p:txBody>
          <a:bodyPr/>
          <a:lstStyle/>
          <a:p>
            <a:pPr algn="ctr"/>
            <a:r>
              <a:rPr lang="en-IN" dirty="0"/>
              <a:t>Data Preprocessing – Splitting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4B9123-DA67-2896-169C-A4BC7619D7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618" y="2230168"/>
            <a:ext cx="7454763" cy="3403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8670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77063C-CE1F-196C-1238-EEDA0E1BF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22139" y="615488"/>
            <a:ext cx="4299712" cy="697230"/>
          </a:xfrm>
        </p:spPr>
        <p:txBody>
          <a:bodyPr/>
          <a:lstStyle/>
          <a:p>
            <a:r>
              <a:rPr lang="en-IN" dirty="0"/>
              <a:t>Evaluation Metrics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FC3337-7AA3-3D99-5F4F-33C7B41C5B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5186" y="3217451"/>
            <a:ext cx="6400800" cy="276999"/>
          </a:xfrm>
        </p:spPr>
        <p:txBody>
          <a:bodyPr/>
          <a:lstStyle/>
          <a:p>
            <a:pPr marL="228600" indent="0"/>
            <a:r>
              <a:rPr lang="en-IN" b="1" dirty="0"/>
              <a:t>2. Root Mean Squared Error (RMSE):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1C3D36-1FE9-9B0D-C0E4-2BA83654E1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5017" y="3574199"/>
            <a:ext cx="2333951" cy="54300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D95082B-1F7A-CBED-27E7-9B638BB8A811}"/>
              </a:ext>
            </a:extLst>
          </p:cNvPr>
          <p:cNvSpPr txBox="1"/>
          <p:nvPr/>
        </p:nvSpPr>
        <p:spPr>
          <a:xfrm>
            <a:off x="1071677" y="4196949"/>
            <a:ext cx="70006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285750">
              <a:buFont typeface="Arial" panose="020B0604020202020204" pitchFamily="34" charset="0"/>
              <a:buChar char="•"/>
            </a:pPr>
            <a:r>
              <a:rPr lang="en-IN" dirty="0"/>
              <a:t>Similar to MSE but in the </a:t>
            </a:r>
            <a:r>
              <a:rPr lang="en-IN" b="1" dirty="0"/>
              <a:t>same unit</a:t>
            </a:r>
            <a:r>
              <a:rPr lang="en-IN" dirty="0"/>
              <a:t> as the target variable (water consumption).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IN" dirty="0"/>
              <a:t>Lower RMSE = </a:t>
            </a:r>
            <a:r>
              <a:rPr lang="en-IN" b="1" dirty="0"/>
              <a:t>Better predictions</a:t>
            </a:r>
            <a:r>
              <a:rPr lang="en-IN" dirty="0"/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9C5EE4-CE18-334F-EA2F-EAC7E4A63373}"/>
              </a:ext>
            </a:extLst>
          </p:cNvPr>
          <p:cNvSpPr txBox="1"/>
          <p:nvPr/>
        </p:nvSpPr>
        <p:spPr>
          <a:xfrm>
            <a:off x="1071677" y="1330912"/>
            <a:ext cx="32944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Mean Squared Error (MSE):</a:t>
            </a:r>
          </a:p>
          <a:p>
            <a:endParaRPr lang="en-I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5CE1B20-7696-DA85-0EE7-6D7731A8C5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4229" y="1698059"/>
            <a:ext cx="2215529" cy="827867"/>
          </a:xfrm>
          <a:prstGeom prst="rect">
            <a:avLst/>
          </a:prstGeom>
        </p:spPr>
      </p:pic>
      <p:sp>
        <p:nvSpPr>
          <p:cNvPr id="17" name="Rectangle 5">
            <a:extLst>
              <a:ext uri="{FF2B5EF4-FFF2-40B4-BE49-F238E27FC236}">
                <a16:creationId xmlns:a16="http://schemas.microsoft.com/office/drawing/2014/main" id="{8A7F233A-F762-2060-75E9-FB54D8686B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0261" y="2614482"/>
            <a:ext cx="702468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Measures the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average absolute difference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between actual and predicted values. 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Lower MAE =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Better model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8C6967F-4289-444E-1C9E-86491BD919C8}"/>
              </a:ext>
            </a:extLst>
          </p:cNvPr>
          <p:cNvSpPr txBox="1"/>
          <p:nvPr/>
        </p:nvSpPr>
        <p:spPr>
          <a:xfrm>
            <a:off x="1071677" y="4807115"/>
            <a:ext cx="4293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R² Score (Coefficient of Determination)</a:t>
            </a:r>
            <a:endParaRPr lang="en-IN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A5F268F-912F-B3F4-D25B-97D5649243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9885" y="5263393"/>
            <a:ext cx="2364229" cy="810836"/>
          </a:xfrm>
          <a:prstGeom prst="rect">
            <a:avLst/>
          </a:prstGeom>
        </p:spPr>
      </p:pic>
      <p:sp>
        <p:nvSpPr>
          <p:cNvPr id="22" name="Rectangle 6">
            <a:extLst>
              <a:ext uri="{FF2B5EF4-FFF2-40B4-BE49-F238E27FC236}">
                <a16:creationId xmlns:a16="http://schemas.microsoft.com/office/drawing/2014/main" id="{CCCA5F4F-B950-1A6A-B9C4-6E5DCC9276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0261" y="6074229"/>
            <a:ext cx="5351590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Measures how well the model explains variability. 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R² = 1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→ Perfect model 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R² = 0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→ Model is as good as random guess </a:t>
            </a:r>
          </a:p>
        </p:txBody>
      </p:sp>
    </p:spTree>
    <p:extLst>
      <p:ext uri="{BB962C8B-B14F-4D97-AF65-F5344CB8AC3E}">
        <p14:creationId xmlns:p14="http://schemas.microsoft.com/office/powerpoint/2010/main" val="38811668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4"/>
          <p:cNvSpPr txBox="1">
            <a:spLocks noGrp="1"/>
          </p:cNvSpPr>
          <p:nvPr>
            <p:ph type="title"/>
          </p:nvPr>
        </p:nvSpPr>
        <p:spPr>
          <a:xfrm>
            <a:off x="1812442" y="839212"/>
            <a:ext cx="5519100" cy="6774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Proposed Models</a:t>
            </a:r>
            <a:endParaRPr/>
          </a:p>
        </p:txBody>
      </p:sp>
      <p:sp>
        <p:nvSpPr>
          <p:cNvPr id="174" name="Google Shape;174;p24"/>
          <p:cNvSpPr txBox="1">
            <a:spLocks noGrp="1"/>
          </p:cNvSpPr>
          <p:nvPr>
            <p:ph type="body" idx="1"/>
          </p:nvPr>
        </p:nvSpPr>
        <p:spPr>
          <a:xfrm>
            <a:off x="901090" y="1872234"/>
            <a:ext cx="7572900" cy="3078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/>
              <a:t>ARIMA (Autoregressive Integrated Moving Average):</a:t>
            </a:r>
            <a:endParaRPr sz="2000" b="1"/>
          </a:p>
        </p:txBody>
      </p:sp>
      <p:sp>
        <p:nvSpPr>
          <p:cNvPr id="175" name="Google Shape;175;p24"/>
          <p:cNvSpPr txBox="1"/>
          <p:nvPr/>
        </p:nvSpPr>
        <p:spPr>
          <a:xfrm>
            <a:off x="1188200" y="2444775"/>
            <a:ext cx="6998700" cy="18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200"/>
              <a:buChar char="●"/>
            </a:pPr>
            <a:r>
              <a:rPr lang="en-US" sz="2200">
                <a:solidFill>
                  <a:srgbClr val="333333"/>
                </a:solidFill>
                <a:highlight>
                  <a:srgbClr val="F9F9F9"/>
                </a:highlight>
              </a:rPr>
              <a:t>The ARIMA model predicts a given time series based on its own past values. </a:t>
            </a:r>
            <a:endParaRPr sz="2200">
              <a:solidFill>
                <a:srgbClr val="333333"/>
              </a:solidFill>
              <a:highlight>
                <a:srgbClr val="F9F9F9"/>
              </a:highlight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200"/>
              <a:buChar char="●"/>
            </a:pPr>
            <a:r>
              <a:rPr lang="en-US" sz="2200">
                <a:solidFill>
                  <a:srgbClr val="333333"/>
                </a:solidFill>
                <a:highlight>
                  <a:srgbClr val="F9F9F9"/>
                </a:highlight>
              </a:rPr>
              <a:t>It can be used for any nonseasonal series of numbers that exhibits patterns and is not a series of random events.</a:t>
            </a:r>
            <a:endParaRPr sz="2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8"/>
          <p:cNvSpPr txBox="1">
            <a:spLocks noGrp="1"/>
          </p:cNvSpPr>
          <p:nvPr>
            <p:ph type="title"/>
          </p:nvPr>
        </p:nvSpPr>
        <p:spPr>
          <a:xfrm>
            <a:off x="1814842" y="574490"/>
            <a:ext cx="5514300" cy="6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/>
              <a:t>Agenda</a:t>
            </a:r>
            <a:endParaRPr sz="4000"/>
          </a:p>
        </p:txBody>
      </p:sp>
      <p:sp>
        <p:nvSpPr>
          <p:cNvPr id="59" name="Google Shape;59;p8"/>
          <p:cNvSpPr txBox="1">
            <a:spLocks noGrp="1"/>
          </p:cNvSpPr>
          <p:nvPr>
            <p:ph type="dt" idx="10"/>
          </p:nvPr>
        </p:nvSpPr>
        <p:spPr>
          <a:xfrm>
            <a:off x="444500" y="6555825"/>
            <a:ext cx="863700" cy="190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l" rtl="0">
              <a:lnSpc>
                <a:spcPct val="10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18/3/2025</a:t>
            </a:r>
            <a:endParaRPr dirty="0"/>
          </a:p>
        </p:txBody>
      </p:sp>
      <p:sp>
        <p:nvSpPr>
          <p:cNvPr id="60" name="Google Shape;60;p8"/>
          <p:cNvSpPr txBox="1">
            <a:spLocks noGrp="1"/>
          </p:cNvSpPr>
          <p:nvPr>
            <p:ph type="sldNum" idx="12"/>
          </p:nvPr>
        </p:nvSpPr>
        <p:spPr>
          <a:xfrm>
            <a:off x="8519921" y="6555816"/>
            <a:ext cx="219075" cy="1784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l" rtl="0">
              <a:lnSpc>
                <a:spcPct val="103333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  <p:sp>
        <p:nvSpPr>
          <p:cNvPr id="61" name="Google Shape;61;p8"/>
          <p:cNvSpPr txBox="1"/>
          <p:nvPr/>
        </p:nvSpPr>
        <p:spPr>
          <a:xfrm>
            <a:off x="2775292" y="1222718"/>
            <a:ext cx="3593400" cy="5523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2850" rIns="0" bIns="0" anchor="t" anchorCtr="0">
            <a:spAutoFit/>
          </a:bodyPr>
          <a:lstStyle/>
          <a:p>
            <a:pPr marL="352425" lvl="0" indent="-365125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 dirty="0"/>
              <a:t>Motivation</a:t>
            </a:r>
            <a:endParaRPr sz="2400" dirty="0"/>
          </a:p>
          <a:p>
            <a:pPr marL="352425" lvl="0" indent="-365125" algn="just" rtl="0">
              <a:lnSpc>
                <a:spcPct val="100000"/>
              </a:lnSpc>
              <a:spcBef>
                <a:spcPts val="710"/>
              </a:spcBef>
              <a:spcAft>
                <a:spcPts val="0"/>
              </a:spcAft>
              <a:buSzPts val="2400"/>
              <a:buChar char="•"/>
            </a:pPr>
            <a:r>
              <a:rPr lang="en-US" sz="2400" dirty="0"/>
              <a:t>Objective</a:t>
            </a:r>
            <a:endParaRPr sz="2400" dirty="0"/>
          </a:p>
          <a:p>
            <a:pPr marL="352425" lvl="0" indent="-365125" algn="just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2400"/>
              <a:buChar char="•"/>
            </a:pPr>
            <a:r>
              <a:rPr lang="en-US" sz="2400" dirty="0"/>
              <a:t>Base Paper</a:t>
            </a:r>
            <a:endParaRPr sz="2400" dirty="0"/>
          </a:p>
          <a:p>
            <a:pPr marL="352425" lvl="0" indent="-365125" algn="just" rtl="0">
              <a:lnSpc>
                <a:spcPct val="100000"/>
              </a:lnSpc>
              <a:spcBef>
                <a:spcPts val="695"/>
              </a:spcBef>
              <a:spcAft>
                <a:spcPts val="0"/>
              </a:spcAft>
              <a:buSzPts val="2400"/>
              <a:buChar char="•"/>
            </a:pPr>
            <a:r>
              <a:rPr lang="en-US" sz="2400" dirty="0"/>
              <a:t>Problem Statement</a:t>
            </a:r>
            <a:endParaRPr sz="2400" dirty="0"/>
          </a:p>
          <a:p>
            <a:pPr marL="352425" lvl="0" indent="-365125" algn="just" rtl="0">
              <a:lnSpc>
                <a:spcPct val="100000"/>
              </a:lnSpc>
              <a:spcBef>
                <a:spcPts val="705"/>
              </a:spcBef>
              <a:spcAft>
                <a:spcPts val="0"/>
              </a:spcAft>
              <a:buSzPts val="2400"/>
              <a:buChar char="•"/>
            </a:pPr>
            <a:r>
              <a:rPr lang="en-US" sz="2400" dirty="0"/>
              <a:t>Literature survey</a:t>
            </a:r>
            <a:endParaRPr sz="2400" dirty="0"/>
          </a:p>
          <a:p>
            <a:pPr marL="352425" lvl="0" indent="-365125" algn="just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2400"/>
              <a:buChar char="•"/>
            </a:pPr>
            <a:r>
              <a:rPr lang="en-US" sz="2400" dirty="0"/>
              <a:t>Modules</a:t>
            </a:r>
            <a:endParaRPr sz="2400" dirty="0"/>
          </a:p>
          <a:p>
            <a:pPr marL="352425" lvl="0" indent="-365125" algn="just" rtl="0">
              <a:lnSpc>
                <a:spcPct val="100000"/>
              </a:lnSpc>
              <a:spcBef>
                <a:spcPts val="695"/>
              </a:spcBef>
              <a:spcAft>
                <a:spcPts val="0"/>
              </a:spcAft>
              <a:buSzPts val="2400"/>
              <a:buChar char="•"/>
            </a:pPr>
            <a:r>
              <a:rPr lang="en-US" sz="2400" dirty="0"/>
              <a:t>Dataset</a:t>
            </a:r>
            <a:endParaRPr sz="2400" dirty="0"/>
          </a:p>
          <a:p>
            <a:pPr marL="352425" lvl="0" indent="-365125" algn="just" rtl="0">
              <a:lnSpc>
                <a:spcPct val="100000"/>
              </a:lnSpc>
              <a:spcBef>
                <a:spcPts val="695"/>
              </a:spcBef>
              <a:spcAft>
                <a:spcPts val="0"/>
              </a:spcAft>
              <a:buSzPts val="2400"/>
              <a:buChar char="•"/>
            </a:pPr>
            <a:r>
              <a:rPr lang="en-US" sz="2400" dirty="0"/>
              <a:t>Model Implementation</a:t>
            </a:r>
          </a:p>
          <a:p>
            <a:pPr marL="352425" lvl="0" indent="-365125" algn="just" rtl="0">
              <a:lnSpc>
                <a:spcPct val="100000"/>
              </a:lnSpc>
              <a:spcBef>
                <a:spcPts val="695"/>
              </a:spcBef>
              <a:spcAft>
                <a:spcPts val="0"/>
              </a:spcAft>
              <a:buSzPts val="2400"/>
              <a:buChar char="•"/>
            </a:pPr>
            <a:r>
              <a:rPr lang="en-US" sz="2400" dirty="0"/>
              <a:t>Hardware Setup</a:t>
            </a:r>
          </a:p>
          <a:p>
            <a:pPr marL="352425" lvl="0" indent="-365125" algn="just" rtl="0">
              <a:lnSpc>
                <a:spcPct val="100000"/>
              </a:lnSpc>
              <a:spcBef>
                <a:spcPts val="695"/>
              </a:spcBef>
              <a:spcAft>
                <a:spcPts val="0"/>
              </a:spcAft>
              <a:buSzPts val="2400"/>
              <a:buChar char="•"/>
            </a:pPr>
            <a:r>
              <a:rPr lang="en-US" sz="2400" dirty="0"/>
              <a:t>Hardware Encodings</a:t>
            </a:r>
          </a:p>
          <a:p>
            <a:pPr marL="352425" lvl="0" indent="-365125" algn="just" rtl="0">
              <a:lnSpc>
                <a:spcPct val="100000"/>
              </a:lnSpc>
              <a:spcBef>
                <a:spcPts val="695"/>
              </a:spcBef>
              <a:spcAft>
                <a:spcPts val="0"/>
              </a:spcAft>
              <a:buSzPts val="2400"/>
              <a:buChar char="•"/>
            </a:pPr>
            <a:r>
              <a:rPr lang="en-US" sz="2400" dirty="0"/>
              <a:t>Demonstration</a:t>
            </a:r>
            <a:endParaRPr sz="2400" dirty="0"/>
          </a:p>
          <a:p>
            <a:pPr marL="352425" lvl="0" indent="-365125" algn="just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2400"/>
              <a:buChar char="•"/>
            </a:pPr>
            <a:r>
              <a:rPr lang="en-US" sz="2400" dirty="0"/>
              <a:t>References</a:t>
            </a:r>
            <a:endParaRPr sz="24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8A6D7F-F6FF-861B-895C-C7287AEB17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9A8F8A-D992-2C6E-022F-FC623963C6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1471" y="858731"/>
            <a:ext cx="7941057" cy="677108"/>
          </a:xfrm>
        </p:spPr>
        <p:txBody>
          <a:bodyPr/>
          <a:lstStyle/>
          <a:p>
            <a:pPr algn="ctr"/>
            <a:r>
              <a:rPr lang="en-IN" dirty="0"/>
              <a:t>ARIMA – Removing Seasonality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5B9D50-33AE-0170-B4B3-3D334A2CCE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799" y="1785537"/>
            <a:ext cx="8534400" cy="830997"/>
          </a:xfrm>
        </p:spPr>
        <p:txBody>
          <a:bodyPr/>
          <a:lstStyle/>
          <a:p>
            <a:pPr marL="228600" indent="0" algn="just"/>
            <a:r>
              <a:rPr lang="en-US" b="0" i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 ARIMA modeling, differencing transforms non-stationary time series data into a stationary form by removing trends and making the data more stable, allowing for better forecasting. </a:t>
            </a:r>
            <a:endParaRPr lang="en-IN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5CA25D-0F41-AFF9-CBD6-3DE9033245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5494" y="2862183"/>
            <a:ext cx="5973009" cy="113363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73E5FCD-A6F4-DB58-86B4-DAC66F3083F1}"/>
              </a:ext>
            </a:extLst>
          </p:cNvPr>
          <p:cNvSpPr txBox="1"/>
          <p:nvPr/>
        </p:nvSpPr>
        <p:spPr>
          <a:xfrm>
            <a:off x="3728658" y="4087576"/>
            <a:ext cx="16866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Before differencing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FDB9574-C9ED-1203-CD3C-27B8DE7BA3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6313" y="4663031"/>
            <a:ext cx="6011373" cy="122986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BAE662A-5A0F-4F71-1D35-20D1CF4A16DC}"/>
              </a:ext>
            </a:extLst>
          </p:cNvPr>
          <p:cNvSpPr txBox="1"/>
          <p:nvPr/>
        </p:nvSpPr>
        <p:spPr>
          <a:xfrm>
            <a:off x="3573968" y="5999269"/>
            <a:ext cx="19960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After differencing twice</a:t>
            </a:r>
          </a:p>
        </p:txBody>
      </p:sp>
    </p:spTree>
    <p:extLst>
      <p:ext uri="{BB962C8B-B14F-4D97-AF65-F5344CB8AC3E}">
        <p14:creationId xmlns:p14="http://schemas.microsoft.com/office/powerpoint/2010/main" val="1759667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EB559-6B9A-E19D-0848-DC182E8D15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1471" y="858731"/>
            <a:ext cx="7941057" cy="677108"/>
          </a:xfrm>
        </p:spPr>
        <p:txBody>
          <a:bodyPr/>
          <a:lstStyle/>
          <a:p>
            <a:pPr algn="ctr"/>
            <a:r>
              <a:rPr lang="en-IN" dirty="0"/>
              <a:t>ARIMA – Removing Seasonality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39E2E0C-A3EE-4ABF-A4F6-21E94CEED8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799" y="1785537"/>
            <a:ext cx="8534400" cy="830997"/>
          </a:xfrm>
        </p:spPr>
        <p:txBody>
          <a:bodyPr/>
          <a:lstStyle/>
          <a:p>
            <a:pPr marL="228600" indent="0" algn="just"/>
            <a:r>
              <a:rPr lang="en-US" b="0" i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 ARIMA modeling, differencing transforms non-stationary time series data into a stationary form by removing trends and making the data more stable, allowing for better forecasting. </a:t>
            </a:r>
            <a:endParaRPr lang="en-IN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0C755C-5D02-72DA-C6B0-143D541660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1799" y="2616534"/>
            <a:ext cx="5420400" cy="4080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7750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94261B-9AEB-5D4F-38E1-6EA5746BBE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B620C5-5F33-859B-2846-A876DCE1F6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02684" y="678148"/>
            <a:ext cx="5738631" cy="677108"/>
          </a:xfrm>
        </p:spPr>
        <p:txBody>
          <a:bodyPr/>
          <a:lstStyle/>
          <a:p>
            <a:pPr algn="ctr"/>
            <a:r>
              <a:rPr lang="en-IN" dirty="0"/>
              <a:t>Code Snippet - ARIMA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4215F3-BB7A-73C0-C47A-ACAA5EDFAF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7115" y="1355256"/>
            <a:ext cx="5774452" cy="7726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18306FE-9216-1F45-76DD-7936C41AB5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7115" y="2127943"/>
            <a:ext cx="5774452" cy="4580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1586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E2779-D461-EC51-BDF3-FA9E89A1B4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2415" y="689430"/>
            <a:ext cx="5519165" cy="677108"/>
          </a:xfrm>
        </p:spPr>
        <p:txBody>
          <a:bodyPr/>
          <a:lstStyle/>
          <a:p>
            <a:pPr algn="ctr"/>
            <a:r>
              <a:rPr lang="en-IN" dirty="0"/>
              <a:t>Results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BA8115B-895A-CED5-26EB-A0B9759E54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678" y="1589583"/>
            <a:ext cx="8338643" cy="4449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1125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2"/>
          <p:cNvSpPr txBox="1">
            <a:spLocks noGrp="1"/>
          </p:cNvSpPr>
          <p:nvPr>
            <p:ph type="title"/>
          </p:nvPr>
        </p:nvSpPr>
        <p:spPr>
          <a:xfrm>
            <a:off x="1812442" y="839212"/>
            <a:ext cx="5519100" cy="6774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Proposed Models</a:t>
            </a:r>
            <a:endParaRPr/>
          </a:p>
        </p:txBody>
      </p:sp>
      <p:sp>
        <p:nvSpPr>
          <p:cNvPr id="160" name="Google Shape;160;p22"/>
          <p:cNvSpPr txBox="1">
            <a:spLocks noGrp="1"/>
          </p:cNvSpPr>
          <p:nvPr>
            <p:ph type="body" idx="1"/>
          </p:nvPr>
        </p:nvSpPr>
        <p:spPr>
          <a:xfrm>
            <a:off x="901090" y="1872234"/>
            <a:ext cx="7572900" cy="3078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/>
              <a:t>Long Short-Term Memory (LSTM):</a:t>
            </a:r>
            <a:endParaRPr sz="2000" b="1" dirty="0"/>
          </a:p>
        </p:txBody>
      </p:sp>
      <p:pic>
        <p:nvPicPr>
          <p:cNvPr id="161" name="Google Shape;16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0550" y="2180034"/>
            <a:ext cx="5502901" cy="43731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3"/>
          <p:cNvSpPr txBox="1">
            <a:spLocks noGrp="1"/>
          </p:cNvSpPr>
          <p:nvPr>
            <p:ph type="title"/>
          </p:nvPr>
        </p:nvSpPr>
        <p:spPr>
          <a:xfrm>
            <a:off x="1812442" y="839212"/>
            <a:ext cx="5519100" cy="6774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Proposed Models</a:t>
            </a:r>
            <a:endParaRPr/>
          </a:p>
        </p:txBody>
      </p:sp>
      <p:sp>
        <p:nvSpPr>
          <p:cNvPr id="167" name="Google Shape;167;p23"/>
          <p:cNvSpPr txBox="1">
            <a:spLocks noGrp="1"/>
          </p:cNvSpPr>
          <p:nvPr>
            <p:ph type="body" idx="1"/>
          </p:nvPr>
        </p:nvSpPr>
        <p:spPr>
          <a:xfrm>
            <a:off x="785540" y="1585284"/>
            <a:ext cx="7572900" cy="3387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dirty="0"/>
              <a:t>Long Short-Term Memory (LSTM):</a:t>
            </a:r>
            <a:endParaRPr sz="2200" b="1" dirty="0"/>
          </a:p>
        </p:txBody>
      </p:sp>
      <p:sp>
        <p:nvSpPr>
          <p:cNvPr id="168" name="Google Shape;168;p23"/>
          <p:cNvSpPr txBox="1"/>
          <p:nvPr/>
        </p:nvSpPr>
        <p:spPr>
          <a:xfrm>
            <a:off x="785700" y="1992650"/>
            <a:ext cx="7572600" cy="464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●"/>
            </a:pPr>
            <a:r>
              <a:rPr lang="en-US" sz="2000">
                <a:solidFill>
                  <a:schemeClr val="dk1"/>
                </a:solidFill>
              </a:rPr>
              <a:t>It is a sequential learning model which can establish temporal correlations between a previous instant </a:t>
            </a:r>
            <a:r>
              <a:rPr lang="en-US" sz="2000" b="1" i="1">
                <a:solidFill>
                  <a:schemeClr val="dk1"/>
                </a:solidFill>
              </a:rPr>
              <a:t>t-1</a:t>
            </a:r>
            <a:r>
              <a:rPr lang="en-US" sz="2000">
                <a:solidFill>
                  <a:schemeClr val="dk1"/>
                </a:solidFill>
              </a:rPr>
              <a:t> and a current instant </a:t>
            </a:r>
            <a:r>
              <a:rPr lang="en-US" sz="2000" b="1" i="1">
                <a:solidFill>
                  <a:schemeClr val="dk1"/>
                </a:solidFill>
              </a:rPr>
              <a:t>t</a:t>
            </a:r>
            <a:r>
              <a:rPr lang="en-US" sz="2000">
                <a:solidFill>
                  <a:schemeClr val="dk1"/>
                </a:solidFill>
              </a:rPr>
              <a:t>.</a:t>
            </a:r>
            <a:endParaRPr sz="2000">
              <a:solidFill>
                <a:schemeClr val="dk1"/>
              </a:solidFill>
            </a:endParaRP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●"/>
            </a:pPr>
            <a:r>
              <a:rPr lang="en-US" sz="2000">
                <a:solidFill>
                  <a:schemeClr val="dk1"/>
                </a:solidFill>
              </a:rPr>
              <a:t>Consequently, the LSTM seems the </a:t>
            </a:r>
            <a:r>
              <a:rPr lang="en-US" sz="2000" b="1">
                <a:solidFill>
                  <a:schemeClr val="dk1"/>
                </a:solidFill>
              </a:rPr>
              <a:t>most suitable model</a:t>
            </a:r>
            <a:r>
              <a:rPr lang="en-US" sz="2000">
                <a:solidFill>
                  <a:schemeClr val="dk1"/>
                </a:solidFill>
              </a:rPr>
              <a:t> for forecasting consumption processes, given its ability to deduce the intrinsic daily consumption resident routines.</a:t>
            </a:r>
            <a:endParaRPr sz="2000">
              <a:solidFill>
                <a:schemeClr val="dk1"/>
              </a:solidFill>
            </a:endParaRP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●"/>
            </a:pPr>
            <a:r>
              <a:rPr lang="en-US" sz="2000">
                <a:solidFill>
                  <a:schemeClr val="dk1"/>
                </a:solidFill>
              </a:rPr>
              <a:t>The LSTM is based on the </a:t>
            </a:r>
            <a:r>
              <a:rPr lang="en-US" sz="2000" b="1">
                <a:solidFill>
                  <a:schemeClr val="dk1"/>
                </a:solidFill>
              </a:rPr>
              <a:t>Back-Propagation Through Time</a:t>
            </a:r>
            <a:r>
              <a:rPr lang="en-US" sz="2000">
                <a:solidFill>
                  <a:schemeClr val="dk1"/>
                </a:solidFill>
              </a:rPr>
              <a:t> (BPTT) learning algorithm to calculate the weights. It is made up of units called memory blocks. Each memory block contains an “input gate”, an “output gate” and a “forget gate”.</a:t>
            </a:r>
            <a:endParaRPr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C2E36-DD2F-02B8-9A1B-92FA36F18B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02684" y="964466"/>
            <a:ext cx="5738631" cy="677108"/>
          </a:xfrm>
        </p:spPr>
        <p:txBody>
          <a:bodyPr/>
          <a:lstStyle/>
          <a:p>
            <a:pPr algn="ctr"/>
            <a:r>
              <a:rPr lang="en-IN" dirty="0"/>
              <a:t>Code Snippet - LSTM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799C00-2404-7EE3-363D-A16066E6E1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572" y="2101449"/>
            <a:ext cx="7906853" cy="3886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3459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BDFC1D-5C82-80A3-AF89-D1931EEAE5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8324" y="768088"/>
            <a:ext cx="6407351" cy="677108"/>
          </a:xfrm>
        </p:spPr>
        <p:txBody>
          <a:bodyPr/>
          <a:lstStyle/>
          <a:p>
            <a:pPr algn="ctr"/>
            <a:r>
              <a:rPr lang="en-IN" dirty="0"/>
              <a:t>Prediction v/s Actual Plot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0D0DBD0-52E3-9DC1-1E67-B5271EAA57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175" y="1445196"/>
            <a:ext cx="8629650" cy="4554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4139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3EC334-180B-4BF2-9E56-F663796B21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3652" y="760043"/>
            <a:ext cx="8196695" cy="2031325"/>
          </a:xfrm>
        </p:spPr>
        <p:txBody>
          <a:bodyPr/>
          <a:lstStyle/>
          <a:p>
            <a:pPr algn="ctr"/>
            <a:r>
              <a:rPr lang="en-IN" dirty="0"/>
              <a:t>Results Using Different Optimizers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FA7115F-F922-5737-F577-1D2C8B3EBD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1275249"/>
              </p:ext>
            </p:extLst>
          </p:nvPr>
        </p:nvGraphicFramePr>
        <p:xfrm>
          <a:off x="719327" y="1927692"/>
          <a:ext cx="7951020" cy="3906379"/>
        </p:xfrm>
        <a:graphic>
          <a:graphicData uri="http://schemas.openxmlformats.org/drawingml/2006/table">
            <a:tbl>
              <a:tblPr firstRow="1" bandRow="1">
                <a:tableStyleId>{B36E5350-179B-4614-B6C7-5C883D1576CD}</a:tableStyleId>
              </a:tblPr>
              <a:tblGrid>
                <a:gridCol w="2650340">
                  <a:extLst>
                    <a:ext uri="{9D8B030D-6E8A-4147-A177-3AD203B41FA5}">
                      <a16:colId xmlns:a16="http://schemas.microsoft.com/office/drawing/2014/main" val="109901415"/>
                    </a:ext>
                  </a:extLst>
                </a:gridCol>
                <a:gridCol w="2650340">
                  <a:extLst>
                    <a:ext uri="{9D8B030D-6E8A-4147-A177-3AD203B41FA5}">
                      <a16:colId xmlns:a16="http://schemas.microsoft.com/office/drawing/2014/main" val="2655924409"/>
                    </a:ext>
                  </a:extLst>
                </a:gridCol>
                <a:gridCol w="2650340">
                  <a:extLst>
                    <a:ext uri="{9D8B030D-6E8A-4147-A177-3AD203B41FA5}">
                      <a16:colId xmlns:a16="http://schemas.microsoft.com/office/drawing/2014/main" val="97659949"/>
                    </a:ext>
                  </a:extLst>
                </a:gridCol>
              </a:tblGrid>
              <a:tr h="382889">
                <a:tc>
                  <a:txBody>
                    <a:bodyPr/>
                    <a:lstStyle/>
                    <a:p>
                      <a:pPr algn="ctr"/>
                      <a:r>
                        <a:rPr lang="en-IN" sz="18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Optimizers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Parameters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RMSE / R^2 score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9466160"/>
                  </a:ext>
                </a:extLst>
              </a:tr>
              <a:tr h="704698">
                <a:tc>
                  <a:txBody>
                    <a:bodyPr/>
                    <a:lstStyle/>
                    <a:p>
                      <a:pPr algn="ctr"/>
                      <a:r>
                        <a:rPr lang="en-IN" sz="18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Adam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Learning Rate = 0.001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RMSE – 31.03</a:t>
                      </a:r>
                    </a:p>
                    <a:p>
                      <a:pPr algn="ctr"/>
                      <a:r>
                        <a:rPr lang="en-IN" sz="18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R^2 – 0.9464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3793336"/>
                  </a:ext>
                </a:extLst>
              </a:tr>
              <a:tr h="704698">
                <a:tc>
                  <a:txBody>
                    <a:bodyPr/>
                    <a:lstStyle/>
                    <a:p>
                      <a:pPr algn="ctr"/>
                      <a:r>
                        <a:rPr lang="en-IN" sz="18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SGD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Learning Rate = 0.001,</a:t>
                      </a:r>
                    </a:p>
                    <a:p>
                      <a:pPr algn="ctr"/>
                      <a:r>
                        <a:rPr lang="en-IN" sz="18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Momentum = 0.9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RMSE – 210.67</a:t>
                      </a:r>
                    </a:p>
                    <a:p>
                      <a:pPr algn="ctr"/>
                      <a:r>
                        <a:rPr lang="en-IN" sz="18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R^2 – -1.46799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2932915"/>
                  </a:ext>
                </a:extLst>
              </a:tr>
              <a:tr h="704698">
                <a:tc>
                  <a:txBody>
                    <a:bodyPr/>
                    <a:lstStyle/>
                    <a:p>
                      <a:pPr algn="ctr"/>
                      <a:r>
                        <a:rPr lang="en-IN" sz="18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RMSProp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Learning Rate = 0.001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RMSE – 49.10</a:t>
                      </a:r>
                    </a:p>
                    <a:p>
                      <a:pPr algn="ctr"/>
                      <a:r>
                        <a:rPr lang="en-IN" sz="18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R^2 – 0.8659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1959768"/>
                  </a:ext>
                </a:extLst>
              </a:tr>
              <a:tr h="704698">
                <a:tc>
                  <a:txBody>
                    <a:bodyPr/>
                    <a:lstStyle/>
                    <a:p>
                      <a:pPr algn="ctr"/>
                      <a:r>
                        <a:rPr lang="en-IN" sz="18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Adagrad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Learning Rate = 0.001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RMSE – 826.84</a:t>
                      </a:r>
                    </a:p>
                    <a:p>
                      <a:pPr algn="ctr"/>
                      <a:r>
                        <a:rPr lang="en-IN" sz="18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R^2 – -37.0169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2812952"/>
                  </a:ext>
                </a:extLst>
              </a:tr>
              <a:tr h="704698">
                <a:tc>
                  <a:txBody>
                    <a:bodyPr/>
                    <a:lstStyle/>
                    <a:p>
                      <a:pPr algn="ctr"/>
                      <a:r>
                        <a:rPr lang="en-IN" sz="18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Adadelta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Learning Rate = 0.001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RMSE – 2122.12</a:t>
                      </a:r>
                    </a:p>
                    <a:p>
                      <a:pPr algn="ctr"/>
                      <a:r>
                        <a:rPr lang="en-IN" sz="18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R^2 – -249.419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47061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019267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7BA387-A4CC-E869-C4D2-D1EF71EBF8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22144" y="809570"/>
            <a:ext cx="4299712" cy="697230"/>
          </a:xfrm>
        </p:spPr>
        <p:txBody>
          <a:bodyPr/>
          <a:lstStyle/>
          <a:p>
            <a:pPr algn="ctr"/>
            <a:r>
              <a:rPr lang="en-IN" dirty="0"/>
              <a:t>Proposed Models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6CCEAB-4546-EAFB-6A81-5F978C38FF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6170" y="1863730"/>
            <a:ext cx="5603328" cy="1639915"/>
          </a:xfrm>
        </p:spPr>
        <p:txBody>
          <a:bodyPr/>
          <a:lstStyle/>
          <a:p>
            <a:r>
              <a:rPr lang="en-IN" sz="2400" b="1" dirty="0"/>
              <a:t>GRU ( Gated Recurrent Unit ) :</a:t>
            </a:r>
          </a:p>
          <a:p>
            <a:endParaRPr lang="en-IN" sz="2000" b="1" dirty="0"/>
          </a:p>
          <a:p>
            <a:pPr marL="571500" indent="-342900">
              <a:buFont typeface="Arial" panose="020B0604020202020204" pitchFamily="34" charset="0"/>
              <a:buChar char="•"/>
            </a:pPr>
            <a:endParaRPr lang="en-IN" sz="2000" b="1" dirty="0"/>
          </a:p>
          <a:p>
            <a:pPr marL="571500" indent="-342900">
              <a:buFont typeface="Arial" panose="020B0604020202020204" pitchFamily="34" charset="0"/>
              <a:buChar char="•"/>
            </a:pPr>
            <a:endParaRPr lang="en-IN" sz="2000" b="1" dirty="0"/>
          </a:p>
          <a:p>
            <a:pPr marL="571500" indent="-342900">
              <a:buFont typeface="Arial" panose="020B0604020202020204" pitchFamily="34" charset="0"/>
              <a:buChar char="•"/>
            </a:pPr>
            <a:endParaRPr lang="en-IN" sz="2000" b="1" dirty="0"/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19BD34-F8D7-E478-0F8E-25433EA215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338" y="2331977"/>
            <a:ext cx="5373324" cy="4242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4632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9"/>
          <p:cNvSpPr txBox="1">
            <a:spLocks noGrp="1"/>
          </p:cNvSpPr>
          <p:nvPr>
            <p:ph type="title"/>
          </p:nvPr>
        </p:nvSpPr>
        <p:spPr>
          <a:xfrm>
            <a:off x="1812417" y="394462"/>
            <a:ext cx="5519165" cy="1306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19700" rIns="0" bIns="0" anchor="t" anchorCtr="0">
            <a:spAutoFit/>
          </a:bodyPr>
          <a:lstStyle/>
          <a:p>
            <a:pPr marL="1237615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Motivation</a:t>
            </a:r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dt" idx="10"/>
          </p:nvPr>
        </p:nvSpPr>
        <p:spPr>
          <a:xfrm>
            <a:off x="444500" y="6555825"/>
            <a:ext cx="811200" cy="190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l" rtl="0">
              <a:lnSpc>
                <a:spcPct val="10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18/3/2025</a:t>
            </a:r>
            <a:endParaRPr dirty="0"/>
          </a:p>
        </p:txBody>
      </p:sp>
      <p:sp>
        <p:nvSpPr>
          <p:cNvPr id="68" name="Google Shape;68;p9"/>
          <p:cNvSpPr txBox="1">
            <a:spLocks noGrp="1"/>
          </p:cNvSpPr>
          <p:nvPr>
            <p:ph type="sldNum" idx="12"/>
          </p:nvPr>
        </p:nvSpPr>
        <p:spPr>
          <a:xfrm>
            <a:off x="8519921" y="6555816"/>
            <a:ext cx="219075" cy="1784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l" rtl="0">
              <a:lnSpc>
                <a:spcPct val="103333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  <p:sp>
        <p:nvSpPr>
          <p:cNvPr id="69" name="Google Shape;69;p9"/>
          <p:cNvSpPr txBox="1"/>
          <p:nvPr/>
        </p:nvSpPr>
        <p:spPr>
          <a:xfrm>
            <a:off x="548400" y="1467750"/>
            <a:ext cx="8047200" cy="482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457200" lvl="0" indent="-298450" algn="just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1100"/>
              <a:buChar char="•"/>
            </a:pPr>
            <a:r>
              <a:rPr lang="en-US" sz="2300" dirty="0">
                <a:solidFill>
                  <a:schemeClr val="dk1"/>
                </a:solidFill>
              </a:rPr>
              <a:t>Sustainable water consumption is crucial for efficient resource management in a large water distribution network</a:t>
            </a:r>
            <a:endParaRPr sz="2300" dirty="0">
              <a:solidFill>
                <a:schemeClr val="dk1"/>
              </a:solidFill>
            </a:endParaRPr>
          </a:p>
          <a:p>
            <a:pPr marL="457200" lvl="0" indent="-2984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•"/>
            </a:pPr>
            <a:r>
              <a:rPr lang="en-US" sz="2300" dirty="0">
                <a:solidFill>
                  <a:schemeClr val="dk1"/>
                </a:solidFill>
              </a:rPr>
              <a:t>Traditional water management methods fail to provide real-time insights into consumption patterns, leading to waste, overuse, and resource misallocation</a:t>
            </a:r>
            <a:endParaRPr sz="2300" dirty="0">
              <a:solidFill>
                <a:schemeClr val="dk1"/>
              </a:solidFill>
            </a:endParaRPr>
          </a:p>
          <a:p>
            <a:pPr marL="457200" lvl="0" indent="-2984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</a:pPr>
            <a:r>
              <a:rPr lang="en-US" sz="2300" dirty="0">
                <a:solidFill>
                  <a:schemeClr val="dk1"/>
                </a:solidFill>
              </a:rPr>
              <a:t>This project presents the water consumption behaviour on a university campus using an IoT framework integrated with LoRaWAN for high-resolution data acquisition</a:t>
            </a:r>
            <a:endParaRPr sz="1500" dirty="0">
              <a:solidFill>
                <a:schemeClr val="dk1"/>
              </a:solidFill>
            </a:endParaRPr>
          </a:p>
          <a:p>
            <a:pPr marL="352425" lvl="0" indent="-219075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"/>
              <a:buFont typeface="Times New Roman"/>
              <a:buChar char="•"/>
            </a:pPr>
            <a:endParaRPr sz="1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BD9836-B183-6537-E928-2F686E1A66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C0116B-C83A-8B9D-AACB-59997D2DC5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22144" y="809570"/>
            <a:ext cx="4299712" cy="697230"/>
          </a:xfrm>
        </p:spPr>
        <p:txBody>
          <a:bodyPr/>
          <a:lstStyle/>
          <a:p>
            <a:pPr algn="ctr"/>
            <a:r>
              <a:rPr lang="en-IN" dirty="0"/>
              <a:t>Proposed Models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7C4FEE-6BC6-881A-512F-F1C6A65B6E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9377" y="1577821"/>
            <a:ext cx="8045245" cy="5262979"/>
          </a:xfrm>
        </p:spPr>
        <p:txBody>
          <a:bodyPr anchor="ctr"/>
          <a:lstStyle/>
          <a:p>
            <a:r>
              <a:rPr lang="en-IN" sz="2400" b="1" dirty="0"/>
              <a:t>GRU ( Gated Recurrent Unit ) :</a:t>
            </a:r>
          </a:p>
          <a:p>
            <a:endParaRPr lang="en-IN" sz="20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5715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242424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GRU is designed to model sequential data by allowing information to be selectively remembered or forgotten over time. However, GRU has a simpler architecture than LSTM, with fewer parameters, which can make it easier to train and more computationally efficient.</a:t>
            </a:r>
          </a:p>
          <a:p>
            <a:pPr marL="5715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242424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 GRU, the memory cell state is replaced with a “candidate activation vector,” which is updated using two gates: the reset gate and update gate.</a:t>
            </a:r>
            <a:endParaRPr lang="en-IN" sz="20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571500" indent="-342900">
              <a:buFont typeface="Arial" panose="020B0604020202020204" pitchFamily="34" charset="0"/>
              <a:buChar char="•"/>
            </a:pPr>
            <a:endParaRPr lang="en-IN" sz="2000" b="1" dirty="0"/>
          </a:p>
          <a:p>
            <a:pPr marL="571500" indent="-342900">
              <a:buFont typeface="Arial" panose="020B0604020202020204" pitchFamily="34" charset="0"/>
              <a:buChar char="•"/>
            </a:pPr>
            <a:endParaRPr lang="en-IN" sz="2000" b="1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625070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C6064F-FC86-DE10-F166-7AC79DCAF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2417" y="827082"/>
            <a:ext cx="5519165" cy="677108"/>
          </a:xfrm>
        </p:spPr>
        <p:txBody>
          <a:bodyPr/>
          <a:lstStyle/>
          <a:p>
            <a:r>
              <a:rPr lang="en-IN" dirty="0"/>
              <a:t>Code Snippet - GRU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4C3F5E-1D51-F7CD-19C0-8F63A255EE1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4"/>
          <a:stretch/>
        </p:blipFill>
        <p:spPr>
          <a:xfrm>
            <a:off x="394703" y="1897024"/>
            <a:ext cx="8354591" cy="4258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2413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1AC3EC-1010-FE27-58A0-5E38D8CC76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46BB86-C452-CE87-F649-7FBD17F8F6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8324" y="768088"/>
            <a:ext cx="6407351" cy="677108"/>
          </a:xfrm>
        </p:spPr>
        <p:txBody>
          <a:bodyPr/>
          <a:lstStyle/>
          <a:p>
            <a:pPr algn="ctr"/>
            <a:r>
              <a:rPr lang="en-IN" dirty="0"/>
              <a:t>Prediction v/s Actual Plot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57D4BC-51F3-DEAF-187C-C4233B8688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487" y="1512263"/>
            <a:ext cx="8497026" cy="4577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9490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9B49F-6C6B-0F15-3932-B75248BEF7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980" y="905739"/>
            <a:ext cx="8790039" cy="677108"/>
          </a:xfrm>
        </p:spPr>
        <p:txBody>
          <a:bodyPr/>
          <a:lstStyle/>
          <a:p>
            <a:pPr algn="ctr"/>
            <a:r>
              <a:rPr lang="en-IN" dirty="0"/>
              <a:t>Result from different Optimizers  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0BFDD694-5A95-669D-A68E-2438356166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3669778"/>
              </p:ext>
            </p:extLst>
          </p:nvPr>
        </p:nvGraphicFramePr>
        <p:xfrm>
          <a:off x="719327" y="1927692"/>
          <a:ext cx="7951020" cy="3906379"/>
        </p:xfrm>
        <a:graphic>
          <a:graphicData uri="http://schemas.openxmlformats.org/drawingml/2006/table">
            <a:tbl>
              <a:tblPr firstRow="1" bandRow="1">
                <a:tableStyleId>{B36E5350-179B-4614-B6C7-5C883D1576CD}</a:tableStyleId>
              </a:tblPr>
              <a:tblGrid>
                <a:gridCol w="2650340">
                  <a:extLst>
                    <a:ext uri="{9D8B030D-6E8A-4147-A177-3AD203B41FA5}">
                      <a16:colId xmlns:a16="http://schemas.microsoft.com/office/drawing/2014/main" val="109901415"/>
                    </a:ext>
                  </a:extLst>
                </a:gridCol>
                <a:gridCol w="2650340">
                  <a:extLst>
                    <a:ext uri="{9D8B030D-6E8A-4147-A177-3AD203B41FA5}">
                      <a16:colId xmlns:a16="http://schemas.microsoft.com/office/drawing/2014/main" val="2655924409"/>
                    </a:ext>
                  </a:extLst>
                </a:gridCol>
                <a:gridCol w="2650340">
                  <a:extLst>
                    <a:ext uri="{9D8B030D-6E8A-4147-A177-3AD203B41FA5}">
                      <a16:colId xmlns:a16="http://schemas.microsoft.com/office/drawing/2014/main" val="97659949"/>
                    </a:ext>
                  </a:extLst>
                </a:gridCol>
              </a:tblGrid>
              <a:tr h="382889">
                <a:tc>
                  <a:txBody>
                    <a:bodyPr/>
                    <a:lstStyle/>
                    <a:p>
                      <a:pPr algn="ctr"/>
                      <a:r>
                        <a:rPr lang="en-IN" sz="18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Optimizers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Parameters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RMSE / R^2 score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9466160"/>
                  </a:ext>
                </a:extLst>
              </a:tr>
              <a:tr h="704698">
                <a:tc>
                  <a:txBody>
                    <a:bodyPr/>
                    <a:lstStyle/>
                    <a:p>
                      <a:pPr algn="ctr"/>
                      <a:r>
                        <a:rPr lang="en-IN" sz="18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Adam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Learning Rate = 0.001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RMSE – 4.82</a:t>
                      </a:r>
                    </a:p>
                    <a:p>
                      <a:pPr algn="ctr"/>
                      <a:r>
                        <a:rPr lang="en-IN" sz="18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R^2 – 0.998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3793336"/>
                  </a:ext>
                </a:extLst>
              </a:tr>
              <a:tr h="704698">
                <a:tc>
                  <a:txBody>
                    <a:bodyPr/>
                    <a:lstStyle/>
                    <a:p>
                      <a:pPr algn="ctr"/>
                      <a:r>
                        <a:rPr lang="en-IN" sz="18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SGD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Learning Rate = 0.001,</a:t>
                      </a:r>
                    </a:p>
                    <a:p>
                      <a:pPr algn="ctr"/>
                      <a:r>
                        <a:rPr lang="en-IN" sz="18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Momentum = 0.9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RMSE – 7.37</a:t>
                      </a:r>
                    </a:p>
                    <a:p>
                      <a:pPr algn="ctr"/>
                      <a:r>
                        <a:rPr lang="en-IN" sz="18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R^2 - 0.997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2932915"/>
                  </a:ext>
                </a:extLst>
              </a:tr>
              <a:tr h="704698">
                <a:tc>
                  <a:txBody>
                    <a:bodyPr/>
                    <a:lstStyle/>
                    <a:p>
                      <a:pPr algn="ctr"/>
                      <a:r>
                        <a:rPr lang="en-IN" sz="18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RMSProp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Learning Rate = 0.001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RMSE – 9.97</a:t>
                      </a:r>
                    </a:p>
                    <a:p>
                      <a:pPr algn="ctr"/>
                      <a:r>
                        <a:rPr lang="en-IN" sz="18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R^2 - 0.995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1959768"/>
                  </a:ext>
                </a:extLst>
              </a:tr>
              <a:tr h="704698">
                <a:tc>
                  <a:txBody>
                    <a:bodyPr/>
                    <a:lstStyle/>
                    <a:p>
                      <a:pPr algn="ctr"/>
                      <a:r>
                        <a:rPr lang="en-IN" sz="18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Adagrad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Learning Rate = 0.001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RMSE – 311.99</a:t>
                      </a:r>
                    </a:p>
                    <a:p>
                      <a:pPr algn="ctr"/>
                      <a:r>
                        <a:rPr lang="en-IN" sz="18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R^2 – -3.7130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2812952"/>
                  </a:ext>
                </a:extLst>
              </a:tr>
              <a:tr h="704698">
                <a:tc>
                  <a:txBody>
                    <a:bodyPr/>
                    <a:lstStyle/>
                    <a:p>
                      <a:pPr algn="ctr"/>
                      <a:r>
                        <a:rPr lang="en-IN" sz="18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Adadelta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Learning Rate = 0.001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RMSE – 1782.78</a:t>
                      </a:r>
                    </a:p>
                    <a:p>
                      <a:pPr algn="ctr"/>
                      <a:r>
                        <a:rPr lang="en-IN" sz="18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R^2 – -152.891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47061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379168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924541-8A28-A2BE-A737-A7DDCBFD63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9712" y="796799"/>
            <a:ext cx="6124575" cy="641858"/>
          </a:xfrm>
        </p:spPr>
        <p:txBody>
          <a:bodyPr/>
          <a:lstStyle/>
          <a:p>
            <a:r>
              <a:rPr lang="en-IN" dirty="0"/>
              <a:t>Five-Fold GRU - Results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3BB32D60-A0C2-95BB-6F4F-F1DADCA805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3597533"/>
              </p:ext>
            </p:extLst>
          </p:nvPr>
        </p:nvGraphicFramePr>
        <p:xfrm>
          <a:off x="905256" y="1914144"/>
          <a:ext cx="7333488" cy="401116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44496">
                  <a:extLst>
                    <a:ext uri="{9D8B030D-6E8A-4147-A177-3AD203B41FA5}">
                      <a16:colId xmlns:a16="http://schemas.microsoft.com/office/drawing/2014/main" val="119810009"/>
                    </a:ext>
                  </a:extLst>
                </a:gridCol>
                <a:gridCol w="2444496">
                  <a:extLst>
                    <a:ext uri="{9D8B030D-6E8A-4147-A177-3AD203B41FA5}">
                      <a16:colId xmlns:a16="http://schemas.microsoft.com/office/drawing/2014/main" val="2677349709"/>
                    </a:ext>
                  </a:extLst>
                </a:gridCol>
                <a:gridCol w="2444496">
                  <a:extLst>
                    <a:ext uri="{9D8B030D-6E8A-4147-A177-3AD203B41FA5}">
                      <a16:colId xmlns:a16="http://schemas.microsoft.com/office/drawing/2014/main" val="1130456042"/>
                    </a:ext>
                  </a:extLst>
                </a:gridCol>
              </a:tblGrid>
              <a:tr h="702811"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Folds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RMSE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R^2 score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616334"/>
                  </a:ext>
                </a:extLst>
              </a:tr>
              <a:tr h="582819"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Fold - 1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35.5914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0.9767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2845103"/>
                  </a:ext>
                </a:extLst>
              </a:tr>
              <a:tr h="737095"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Fold - 2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5.2223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0.9955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0062920"/>
                  </a:ext>
                </a:extLst>
              </a:tr>
              <a:tr h="685670"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Fold –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6.2640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0.9983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3167591"/>
                  </a:ext>
                </a:extLst>
              </a:tr>
              <a:tr h="685670"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Fold - 4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6.8061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0.9977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9075447"/>
                  </a:ext>
                </a:extLst>
              </a:tr>
              <a:tr h="617103"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Fold - 5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3.2485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0.9991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98123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881302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C10A22-B5F8-7A45-AAC5-582AA98F4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2417" y="735838"/>
            <a:ext cx="5519165" cy="677108"/>
          </a:xfrm>
        </p:spPr>
        <p:txBody>
          <a:bodyPr/>
          <a:lstStyle/>
          <a:p>
            <a:pPr algn="ctr"/>
            <a:r>
              <a:rPr lang="en-IN" dirty="0"/>
              <a:t>Hardware Setup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55403D-5DFA-76DD-EE2B-70B0D5FC2F1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4767" t="18244" r="21422" b="17452"/>
          <a:stretch/>
        </p:blipFill>
        <p:spPr>
          <a:xfrm>
            <a:off x="926591" y="1412946"/>
            <a:ext cx="7290817" cy="4900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2971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DD72F4-C5A1-19F0-3E9A-D2F7FC09CE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2417" y="711454"/>
            <a:ext cx="5519165" cy="677108"/>
          </a:xfrm>
        </p:spPr>
        <p:txBody>
          <a:bodyPr/>
          <a:lstStyle/>
          <a:p>
            <a:pPr algn="ctr"/>
            <a:r>
              <a:rPr lang="en-IN" dirty="0"/>
              <a:t>Hardware Setup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404EA5-56A2-317F-0FB3-AF91E0F3A5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508" y="1509979"/>
            <a:ext cx="8528983" cy="3838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7153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E5C002-AEE5-4156-6790-D6CCC2ABFD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2417" y="711454"/>
            <a:ext cx="5519165" cy="677108"/>
          </a:xfrm>
        </p:spPr>
        <p:txBody>
          <a:bodyPr/>
          <a:lstStyle/>
          <a:p>
            <a:pPr algn="ctr"/>
            <a:r>
              <a:rPr lang="en-IN" dirty="0"/>
              <a:t>Hardware Setup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574685-7442-3DFB-14B0-DCD98ECD31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181" y="1441545"/>
            <a:ext cx="7683636" cy="24611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3E041D2-5F2E-CE94-7165-6AEB677653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7215" y="3955693"/>
            <a:ext cx="5984367" cy="2692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22186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D52A66-39C5-E5E1-F739-DE8D59B5F2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2417" y="760222"/>
            <a:ext cx="5519165" cy="677108"/>
          </a:xfrm>
        </p:spPr>
        <p:txBody>
          <a:bodyPr/>
          <a:lstStyle/>
          <a:p>
            <a:pPr algn="ctr"/>
            <a:r>
              <a:rPr lang="en-IN" dirty="0"/>
              <a:t>Hardware Setup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9E525C-98D7-8A07-6D25-08B6112F5491}"/>
              </a:ext>
            </a:extLst>
          </p:cNvPr>
          <p:cNvSpPr txBox="1"/>
          <p:nvPr/>
        </p:nvSpPr>
        <p:spPr>
          <a:xfrm>
            <a:off x="716279" y="1685020"/>
            <a:ext cx="7711440" cy="49244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Water Flow Sensor</a:t>
            </a:r>
          </a:p>
          <a:p>
            <a:pPr>
              <a:buNone/>
            </a:pP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4"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  <a:cs typeface="Times New Roman" panose="02020603050405020304" pitchFamily="18" charset="0"/>
              </a:rPr>
              <a:t>Measures water flow in real-time.</a:t>
            </a:r>
          </a:p>
          <a:p>
            <a:pPr lvl="4"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  <a:cs typeface="Times New Roman" panose="02020603050405020304" pitchFamily="18" charset="0"/>
              </a:rPr>
              <a:t>Outputs pulse signal → read by ESP32 GPIO.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None/>
            </a:pP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ESP32</a:t>
            </a:r>
          </a:p>
          <a:p>
            <a:pPr>
              <a:buNone/>
            </a:pPr>
            <a:endParaRPr lang="en-I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IN" sz="2000" dirty="0">
                <a:latin typeface="+mn-lt"/>
                <a:cs typeface="Times New Roman" panose="02020603050405020304" pitchFamily="18" charset="0"/>
              </a:rPr>
              <a:t>Dual-core MCU with built-in Wi-Fi &amp; BLE.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000" dirty="0">
                <a:latin typeface="+mn-lt"/>
                <a:cs typeface="Times New Roman" panose="02020603050405020304" pitchFamily="18" charset="0"/>
              </a:rPr>
              <a:t>Responsibilities: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2000" dirty="0">
                <a:latin typeface="+mn-lt"/>
                <a:cs typeface="Times New Roman" panose="02020603050405020304" pitchFamily="18" charset="0"/>
              </a:rPr>
              <a:t>Reads sensor data.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2000" dirty="0">
                <a:latin typeface="+mn-lt"/>
                <a:cs typeface="Times New Roman" panose="02020603050405020304" pitchFamily="18" charset="0"/>
              </a:rPr>
              <a:t>Sends real-time data to: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IN" sz="2000" dirty="0">
                <a:latin typeface="+mn-lt"/>
                <a:cs typeface="Times New Roman" panose="02020603050405020304" pitchFamily="18" charset="0"/>
              </a:rPr>
              <a:t>Raspberry Pi (via UART/Wi-Fi).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IN" sz="2000" dirty="0">
                <a:latin typeface="+mn-lt"/>
                <a:cs typeface="Times New Roman" panose="02020603050405020304" pitchFamily="18" charset="0"/>
              </a:rPr>
              <a:t>Adafruit IO cloud (via MQTT over Wi-Fi).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2000" dirty="0">
                <a:latin typeface="+mn-lt"/>
                <a:cs typeface="Times New Roman" panose="02020603050405020304" pitchFamily="18" charset="0"/>
              </a:rPr>
              <a:t>Receives control signal (e.g., sprinkler ON/OFF).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2000" dirty="0">
                <a:latin typeface="+mn-lt"/>
                <a:cs typeface="Times New Roman" panose="02020603050405020304" pitchFamily="18" charset="0"/>
              </a:rPr>
              <a:t>Controls relay connected to the sprinkler.</a:t>
            </a:r>
          </a:p>
        </p:txBody>
      </p:sp>
    </p:spTree>
    <p:extLst>
      <p:ext uri="{BB962C8B-B14F-4D97-AF65-F5344CB8AC3E}">
        <p14:creationId xmlns:p14="http://schemas.microsoft.com/office/powerpoint/2010/main" val="39278722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A7CB83-FC6F-65BE-178A-69D223D730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D97A83-7110-80DC-B360-A365A68E92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2417" y="760222"/>
            <a:ext cx="5519165" cy="677108"/>
          </a:xfrm>
        </p:spPr>
        <p:txBody>
          <a:bodyPr/>
          <a:lstStyle/>
          <a:p>
            <a:pPr algn="ctr"/>
            <a:r>
              <a:rPr lang="en-IN" dirty="0"/>
              <a:t>Hardware Setup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CB777D-1E97-7467-7CD4-C31EF98DB59F}"/>
              </a:ext>
            </a:extLst>
          </p:cNvPr>
          <p:cNvSpPr txBox="1"/>
          <p:nvPr/>
        </p:nvSpPr>
        <p:spPr>
          <a:xfrm>
            <a:off x="716279" y="1533465"/>
            <a:ext cx="7711440" cy="46474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Relay Module</a:t>
            </a:r>
          </a:p>
          <a:p>
            <a:pPr>
              <a:buNone/>
            </a:pP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  <a:cs typeface="Times New Roman" panose="02020603050405020304" pitchFamily="18" charset="0"/>
              </a:rPr>
              <a:t>Controls high-power water pump or sprinkler.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  <a:cs typeface="Times New Roman" panose="02020603050405020304" pitchFamily="18" charset="0"/>
              </a:rPr>
              <a:t>Triggered by ESP32 GPIO.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None/>
            </a:pP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Raspberry Pi</a:t>
            </a:r>
          </a:p>
          <a:p>
            <a:pPr>
              <a:buNone/>
            </a:pPr>
            <a:endParaRPr lang="en-I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IN" sz="2000" dirty="0">
                <a:latin typeface="+mn-lt"/>
                <a:cs typeface="Times New Roman" panose="02020603050405020304" pitchFamily="18" charset="0"/>
              </a:rPr>
              <a:t>Mini computer running Python + GRU deep learning model.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000" dirty="0">
                <a:latin typeface="+mn-lt"/>
                <a:cs typeface="Times New Roman" panose="02020603050405020304" pitchFamily="18" charset="0"/>
              </a:rPr>
              <a:t>Functions: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2000" dirty="0">
                <a:latin typeface="+mn-lt"/>
                <a:cs typeface="Times New Roman" panose="02020603050405020304" pitchFamily="18" charset="0"/>
              </a:rPr>
              <a:t>Receives real-time flow/level data from ESP32.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2000" dirty="0">
                <a:latin typeface="+mn-lt"/>
                <a:cs typeface="Times New Roman" panose="02020603050405020304" pitchFamily="18" charset="0"/>
              </a:rPr>
              <a:t>Predicts water flow using GRU model.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2000" dirty="0">
                <a:latin typeface="+mn-lt"/>
                <a:cs typeface="Times New Roman" panose="02020603050405020304" pitchFamily="18" charset="0"/>
              </a:rPr>
              <a:t>Compares predicted vs actual flow.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2000" dirty="0">
                <a:latin typeface="+mn-lt"/>
                <a:cs typeface="Times New Roman" panose="02020603050405020304" pitchFamily="18" charset="0"/>
              </a:rPr>
              <a:t>Sends ON/OFF decision to ESP32 via UART or socket.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2000" dirty="0">
                <a:latin typeface="+mn-lt"/>
                <a:cs typeface="Times New Roman" panose="02020603050405020304" pitchFamily="18" charset="0"/>
              </a:rPr>
              <a:t>Optional: Logs data to file or local database.</a:t>
            </a:r>
          </a:p>
        </p:txBody>
      </p:sp>
    </p:spTree>
    <p:extLst>
      <p:ext uri="{BB962C8B-B14F-4D97-AF65-F5344CB8AC3E}">
        <p14:creationId xmlns:p14="http://schemas.microsoft.com/office/powerpoint/2010/main" val="30341604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0"/>
          <p:cNvSpPr txBox="1">
            <a:spLocks noGrp="1"/>
          </p:cNvSpPr>
          <p:nvPr>
            <p:ph type="title"/>
          </p:nvPr>
        </p:nvSpPr>
        <p:spPr>
          <a:xfrm>
            <a:off x="1812417" y="394462"/>
            <a:ext cx="5519165" cy="1306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19700" rIns="0" bIns="0" anchor="t" anchorCtr="0">
            <a:spAutoFit/>
          </a:bodyPr>
          <a:lstStyle/>
          <a:p>
            <a:pPr marL="1392555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Objective</a:t>
            </a:r>
            <a:endParaRPr/>
          </a:p>
        </p:txBody>
      </p:sp>
      <p:sp>
        <p:nvSpPr>
          <p:cNvPr id="75" name="Google Shape;75;p10"/>
          <p:cNvSpPr txBox="1">
            <a:spLocks noGrp="1"/>
          </p:cNvSpPr>
          <p:nvPr>
            <p:ph type="dt" idx="10"/>
          </p:nvPr>
        </p:nvSpPr>
        <p:spPr>
          <a:xfrm>
            <a:off x="284650" y="6358650"/>
            <a:ext cx="886800" cy="3803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l" rtl="0">
              <a:lnSpc>
                <a:spcPct val="10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18/3/2025</a:t>
            </a:r>
            <a:endParaRPr dirty="0"/>
          </a:p>
          <a:p>
            <a:pPr marL="12700" lvl="0" indent="0" algn="l" rtl="0">
              <a:lnSpc>
                <a:spcPct val="103333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6" name="Google Shape;76;p10"/>
          <p:cNvSpPr txBox="1">
            <a:spLocks noGrp="1"/>
          </p:cNvSpPr>
          <p:nvPr>
            <p:ph type="sldNum" idx="12"/>
          </p:nvPr>
        </p:nvSpPr>
        <p:spPr>
          <a:xfrm>
            <a:off x="8519921" y="6555816"/>
            <a:ext cx="219075" cy="1784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l" rtl="0">
              <a:lnSpc>
                <a:spcPct val="103333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sp>
        <p:nvSpPr>
          <p:cNvPr id="77" name="Google Shape;77;p10"/>
          <p:cNvSpPr txBox="1"/>
          <p:nvPr/>
        </p:nvSpPr>
        <p:spPr>
          <a:xfrm>
            <a:off x="656400" y="1700650"/>
            <a:ext cx="7831200" cy="53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457200" lvl="0" indent="-4572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Char char="•"/>
            </a:pPr>
            <a:r>
              <a:rPr lang="en-US" sz="2300" dirty="0">
                <a:solidFill>
                  <a:schemeClr val="dk1"/>
                </a:solidFill>
              </a:rPr>
              <a:t>To develop an IoT-based smart water management system using LoRaWAN technology.</a:t>
            </a:r>
            <a:endParaRPr sz="2300" dirty="0">
              <a:solidFill>
                <a:schemeClr val="dk1"/>
              </a:solidFill>
            </a:endParaRPr>
          </a:p>
          <a:p>
            <a:pPr marL="457200" lvl="0" indent="-4572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Char char="•"/>
            </a:pPr>
            <a:r>
              <a:rPr lang="en-US" sz="2300" dirty="0">
                <a:solidFill>
                  <a:schemeClr val="dk1"/>
                </a:solidFill>
              </a:rPr>
              <a:t>To monitor real-time water consumption and analyze behavioral patterns.</a:t>
            </a:r>
            <a:endParaRPr sz="2300" dirty="0">
              <a:solidFill>
                <a:schemeClr val="dk1"/>
              </a:solidFill>
            </a:endParaRPr>
          </a:p>
          <a:p>
            <a:pPr marL="457200" lvl="0" indent="-4572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Char char="•"/>
            </a:pPr>
            <a:r>
              <a:rPr lang="en-US" sz="2300" dirty="0">
                <a:solidFill>
                  <a:schemeClr val="dk1"/>
                </a:solidFill>
              </a:rPr>
              <a:t>To provide data-driven insights for optimizing water distribution and reducing wastage.</a:t>
            </a:r>
            <a:endParaRPr sz="2300" dirty="0">
              <a:solidFill>
                <a:schemeClr val="dk1"/>
              </a:solidFill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115336-2207-296A-0BE8-448E9A4BBC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2417" y="833374"/>
            <a:ext cx="5519165" cy="677108"/>
          </a:xfrm>
        </p:spPr>
        <p:txBody>
          <a:bodyPr/>
          <a:lstStyle/>
          <a:p>
            <a:pPr algn="ctr"/>
            <a:r>
              <a:rPr lang="en-IN" dirty="0"/>
              <a:t>Hardware Setup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2D61CFB-4F97-1E84-4E46-46BEFBD28F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9616" y="1949729"/>
            <a:ext cx="7664768" cy="38164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AdaFruit IO: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cs typeface="Times New Roman" panose="02020603050405020304" pitchFamily="18" charset="0"/>
              </a:rPr>
              <a:t>ESP32 connects to Adafruit IO over Wi-Fi using MQTT.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cs typeface="Times New Roman" panose="02020603050405020304" pitchFamily="18" charset="0"/>
              </a:rPr>
              <a:t>Features: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cs typeface="Times New Roman" panose="02020603050405020304" pitchFamily="18" charset="0"/>
              </a:rPr>
              <a:t>Real-time sensor dashboards (water flow, level).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cs typeface="Times New Roman" panose="02020603050405020304" pitchFamily="18" charset="0"/>
              </a:rPr>
              <a:t>Remote control switch (e.g., manual sprinkler ON/OFF).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cs typeface="Times New Roman" panose="02020603050405020304" pitchFamily="18" charset="0"/>
              </a:rPr>
              <a:t>Historical data graphing.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cs typeface="Times New Roman" panose="02020603050405020304" pitchFamily="18" charset="0"/>
              </a:rPr>
              <a:t>Setup: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cs typeface="Times New Roman" panose="02020603050405020304" pitchFamily="18" charset="0"/>
              </a:rPr>
              <a:t>Use Adafruit_MQTT library (Arduino IDE or MicroPython).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cs typeface="Times New Roman" panose="02020603050405020304" pitchFamily="18" charset="0"/>
              </a:rPr>
              <a:t>Feed sensor data as MQTT topics to Adafruit IO.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cs typeface="Times New Roman" panose="02020603050405020304" pitchFamily="18" charset="0"/>
              </a:rPr>
              <a:t>Use Adafruit IO Dashboards for visualization.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811736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EAA11C-6DBD-64F1-2C17-BCC8B9A42F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2417" y="742166"/>
            <a:ext cx="5519165" cy="677108"/>
          </a:xfrm>
        </p:spPr>
        <p:txBody>
          <a:bodyPr/>
          <a:lstStyle/>
          <a:p>
            <a:pPr algn="ctr"/>
            <a:r>
              <a:rPr lang="en-IN" dirty="0"/>
              <a:t>Hardware Encodings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8969B8-0E64-5B6B-3D13-695BF5E18C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828" y="1957883"/>
            <a:ext cx="7722344" cy="441748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665154B-32AB-5A86-11AB-2F0F9396FA9E}"/>
              </a:ext>
            </a:extLst>
          </p:cNvPr>
          <p:cNvSpPr txBox="1"/>
          <p:nvPr/>
        </p:nvSpPr>
        <p:spPr>
          <a:xfrm>
            <a:off x="710828" y="1557773"/>
            <a:ext cx="19575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MQTT Module:</a:t>
            </a:r>
          </a:p>
        </p:txBody>
      </p:sp>
    </p:spTree>
    <p:extLst>
      <p:ext uri="{BB962C8B-B14F-4D97-AF65-F5344CB8AC3E}">
        <p14:creationId xmlns:p14="http://schemas.microsoft.com/office/powerpoint/2010/main" val="341973076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59FB0C-B243-BDC5-6DB5-15080ED79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2417" y="394462"/>
            <a:ext cx="5519165" cy="677108"/>
          </a:xfrm>
        </p:spPr>
        <p:txBody>
          <a:bodyPr/>
          <a:lstStyle/>
          <a:p>
            <a:pPr algn="ctr"/>
            <a:r>
              <a:rPr lang="en-IN" dirty="0"/>
              <a:t>Hardware Encodings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D602B6-6B00-3822-147D-3561400085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441" y="1480482"/>
            <a:ext cx="7097115" cy="51537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834682B-E259-DD44-B746-812A88E3334D}"/>
              </a:ext>
            </a:extLst>
          </p:cNvPr>
          <p:cNvSpPr txBox="1"/>
          <p:nvPr/>
        </p:nvSpPr>
        <p:spPr>
          <a:xfrm>
            <a:off x="1023441" y="1071570"/>
            <a:ext cx="38811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TCP communication with ESP32:</a:t>
            </a:r>
          </a:p>
        </p:txBody>
      </p:sp>
    </p:spTree>
    <p:extLst>
      <p:ext uri="{BB962C8B-B14F-4D97-AF65-F5344CB8AC3E}">
        <p14:creationId xmlns:p14="http://schemas.microsoft.com/office/powerpoint/2010/main" val="123388170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8D25E7-17A8-2F6E-E52A-EDE630248F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FEBA2-8E14-F379-B665-42F6EA93FC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2416" y="671460"/>
            <a:ext cx="5519165" cy="677108"/>
          </a:xfrm>
        </p:spPr>
        <p:txBody>
          <a:bodyPr/>
          <a:lstStyle/>
          <a:p>
            <a:pPr algn="ctr"/>
            <a:r>
              <a:rPr lang="en-IN" dirty="0"/>
              <a:t>Hardware Encodings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91BA26-232D-293D-41D2-4D5EEFB5258E}"/>
              </a:ext>
            </a:extLst>
          </p:cNvPr>
          <p:cNvSpPr txBox="1"/>
          <p:nvPr/>
        </p:nvSpPr>
        <p:spPr>
          <a:xfrm>
            <a:off x="1023441" y="1348568"/>
            <a:ext cx="23342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Main Sensor Logic: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73E1E5-F704-58EF-6CB7-B7D394C553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8784" y="1748678"/>
            <a:ext cx="6306430" cy="4972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93069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EF114-29DE-B380-06B1-817D017ECC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2417" y="723646"/>
            <a:ext cx="5519165" cy="677108"/>
          </a:xfrm>
        </p:spPr>
        <p:txBody>
          <a:bodyPr/>
          <a:lstStyle/>
          <a:p>
            <a:pPr algn="ctr"/>
            <a:r>
              <a:rPr lang="en-IN" dirty="0"/>
              <a:t>Demonstration</a:t>
            </a:r>
          </a:p>
        </p:txBody>
      </p:sp>
      <p:pic>
        <p:nvPicPr>
          <p:cNvPr id="3" name="video_2025-05-02_23-49-55">
            <a:hlinkClick r:id="" action="ppaction://media"/>
            <a:extLst>
              <a:ext uri="{FF2B5EF4-FFF2-40B4-BE49-F238E27FC236}">
                <a16:creationId xmlns:a16="http://schemas.microsoft.com/office/drawing/2014/main" id="{81EFB790-C9CE-7D1D-B89C-23E6C4D27C5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95621" y="1652591"/>
            <a:ext cx="7752757" cy="4360926"/>
          </a:xfrm>
          <a:prstGeom prst="roundRect">
            <a:avLst>
              <a:gd name="adj" fmla="val 5439"/>
            </a:avLst>
          </a:prstGeom>
          <a:ln>
            <a:noFill/>
          </a:ln>
          <a:effectLst>
            <a:innerShdw blurRad="114300" dist="50800">
              <a:srgbClr val="000000">
                <a:alpha val="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2819764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71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9"/>
          <p:cNvSpPr txBox="1">
            <a:spLocks noGrp="1"/>
          </p:cNvSpPr>
          <p:nvPr>
            <p:ph type="title"/>
          </p:nvPr>
        </p:nvSpPr>
        <p:spPr>
          <a:xfrm>
            <a:off x="1812417" y="279687"/>
            <a:ext cx="5519100" cy="11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8325" rIns="0" bIns="0" anchor="t" anchorCtr="0">
            <a:spAutoFit/>
          </a:bodyPr>
          <a:lstStyle/>
          <a:p>
            <a:pPr marL="140335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Conclusion</a:t>
            </a:r>
            <a:endParaRPr/>
          </a:p>
        </p:txBody>
      </p:sp>
      <p:sp>
        <p:nvSpPr>
          <p:cNvPr id="230" name="Google Shape;230;p29"/>
          <p:cNvSpPr txBox="1">
            <a:spLocks noGrp="1"/>
          </p:cNvSpPr>
          <p:nvPr>
            <p:ph type="dt" idx="10"/>
          </p:nvPr>
        </p:nvSpPr>
        <p:spPr>
          <a:xfrm>
            <a:off x="444500" y="6555825"/>
            <a:ext cx="850500" cy="190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l" rtl="0">
              <a:lnSpc>
                <a:spcPct val="10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18/3/2025</a:t>
            </a:r>
            <a:endParaRPr dirty="0"/>
          </a:p>
        </p:txBody>
      </p:sp>
      <p:sp>
        <p:nvSpPr>
          <p:cNvPr id="231" name="Google Shape;231;p29"/>
          <p:cNvSpPr txBox="1">
            <a:spLocks noGrp="1"/>
          </p:cNvSpPr>
          <p:nvPr>
            <p:ph type="sldNum" idx="12"/>
          </p:nvPr>
        </p:nvSpPr>
        <p:spPr>
          <a:xfrm>
            <a:off x="8519921" y="6555816"/>
            <a:ext cx="219075" cy="1784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l" rtl="0">
              <a:lnSpc>
                <a:spcPct val="103333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45</a:t>
            </a:fld>
            <a:endParaRPr/>
          </a:p>
        </p:txBody>
      </p:sp>
      <p:sp>
        <p:nvSpPr>
          <p:cNvPr id="232" name="Google Shape;232;p29"/>
          <p:cNvSpPr txBox="1"/>
          <p:nvPr/>
        </p:nvSpPr>
        <p:spPr>
          <a:xfrm>
            <a:off x="282366" y="2003350"/>
            <a:ext cx="8456630" cy="36781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ctr" anchorCtr="0">
            <a:noAutofit/>
          </a:bodyPr>
          <a:lstStyle/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1800" dirty="0">
                <a:latin typeface="+mn-lt"/>
                <a:cs typeface="Times New Roman" panose="02020603050405020304" pitchFamily="18" charset="0"/>
              </a:rPr>
              <a:t>By leveraging real-time sensor data from water flow and processing it through a GRU-based predictive model on a Raspberry Pi, the system intelligently controls a sprinkler via an ESP32 microcontroller.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endParaRPr lang="en-US" sz="1800" dirty="0">
              <a:latin typeface="+mn-lt"/>
              <a:cs typeface="Times New Roman" panose="02020603050405020304" pitchFamily="18" charset="0"/>
            </a:endParaRP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1800" dirty="0">
                <a:latin typeface="+mn-lt"/>
                <a:cs typeface="Times New Roman" panose="02020603050405020304" pitchFamily="18" charset="0"/>
              </a:rPr>
              <a:t>Further, the inclusion of Adafruit IO enables remote monitoring and control, providing a user-friendly interface to visualize trends and override system behavior when needed. The use of UART or Wi-Fi communication between ESP32 and Raspberry Pi ensures seamless data flow and decision execution.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endParaRPr lang="en-US" sz="1800" dirty="0">
              <a:latin typeface="+mn-lt"/>
              <a:cs typeface="Times New Roman" panose="02020603050405020304" pitchFamily="18" charset="0"/>
            </a:endParaRP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1800" dirty="0">
                <a:latin typeface="+mn-lt"/>
                <a:cs typeface="Times New Roman" panose="02020603050405020304" pitchFamily="18" charset="0"/>
              </a:rPr>
              <a:t>The modular architecture makes it scalable and adaptable to diverse environments, and future enhancements such as LoRaWAN integration can further extend its range and deployment.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0"/>
          <p:cNvSpPr txBox="1">
            <a:spLocks noGrp="1"/>
          </p:cNvSpPr>
          <p:nvPr>
            <p:ph type="title"/>
          </p:nvPr>
        </p:nvSpPr>
        <p:spPr>
          <a:xfrm>
            <a:off x="1812417" y="121862"/>
            <a:ext cx="5519100" cy="11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16250" rIns="0" bIns="0" anchor="t" anchorCtr="0">
            <a:spAutoFit/>
          </a:bodyPr>
          <a:lstStyle/>
          <a:p>
            <a:pPr marL="151765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References</a:t>
            </a:r>
            <a:endParaRPr/>
          </a:p>
        </p:txBody>
      </p:sp>
      <p:sp>
        <p:nvSpPr>
          <p:cNvPr id="238" name="Google Shape;238;p30"/>
          <p:cNvSpPr txBox="1">
            <a:spLocks noGrp="1"/>
          </p:cNvSpPr>
          <p:nvPr>
            <p:ph type="dt" idx="10"/>
          </p:nvPr>
        </p:nvSpPr>
        <p:spPr>
          <a:xfrm>
            <a:off x="444500" y="6555825"/>
            <a:ext cx="890100" cy="190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l" rtl="0">
              <a:lnSpc>
                <a:spcPct val="10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18/3/2025</a:t>
            </a:r>
            <a:endParaRPr dirty="0"/>
          </a:p>
        </p:txBody>
      </p:sp>
      <p:sp>
        <p:nvSpPr>
          <p:cNvPr id="239" name="Google Shape;239;p30"/>
          <p:cNvSpPr txBox="1">
            <a:spLocks noGrp="1"/>
          </p:cNvSpPr>
          <p:nvPr>
            <p:ph type="sldNum" idx="12"/>
          </p:nvPr>
        </p:nvSpPr>
        <p:spPr>
          <a:xfrm>
            <a:off x="8519921" y="6555816"/>
            <a:ext cx="219075" cy="1784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l" rtl="0">
              <a:lnSpc>
                <a:spcPct val="103333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46</a:t>
            </a:fld>
            <a:endParaRPr/>
          </a:p>
        </p:txBody>
      </p:sp>
      <p:sp>
        <p:nvSpPr>
          <p:cNvPr id="240" name="Google Shape;240;p30"/>
          <p:cNvSpPr txBox="1">
            <a:spLocks noGrp="1"/>
          </p:cNvSpPr>
          <p:nvPr>
            <p:ph type="body" idx="1"/>
          </p:nvPr>
        </p:nvSpPr>
        <p:spPr>
          <a:xfrm>
            <a:off x="527100" y="1507488"/>
            <a:ext cx="8089800" cy="48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ctr" anchorCtr="0">
            <a:noAutofit/>
          </a:bodyPr>
          <a:lstStyle/>
          <a:p>
            <a:pPr marL="0" lvl="0" indent="-88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⚫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D. Li and Q. Fu, "Deep Learning Model-Based Demand Forecasting for Secondary Water Supply in Residential Communities: A Case Study of Shanghai City, China," in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IEEE Access, vol. 12, pp. 38745-38757, 2024.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-88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⚫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A. Gil-Gamboa, P. Paneque, O. Trull, A. Troncoso, Medium-term water consumption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forecasting based on deep neural networks, Expert Systems with Applications, Volume 247, 2024.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-88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⚫"/>
            </a:pPr>
            <a:r>
              <a:rPr lang="en-US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Kim, J.; Lee, H.; Lee, M.; Han, H.; Kim, D.; Kim, H.S. Development of a Deep Learning-Based Prediction Model for Water Consumption at the Household Level. Water 2022.</a:t>
            </a:r>
            <a:endParaRPr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-88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⚫"/>
            </a:pPr>
            <a:r>
              <a:rPr lang="en-US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Bata, M., Carriveau, R. &amp; Ting, D.SK. Short-term water demand forecasting using hybrid supervised and unsupervised machine learning model. </a:t>
            </a:r>
            <a:r>
              <a:rPr lang="en-US" i="1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Smart Water</a:t>
            </a:r>
            <a:r>
              <a:rPr lang="en-US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5, 2 (2020).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1"/>
          <p:cNvSpPr txBox="1">
            <a:spLocks noGrp="1"/>
          </p:cNvSpPr>
          <p:nvPr>
            <p:ph type="title"/>
          </p:nvPr>
        </p:nvSpPr>
        <p:spPr>
          <a:xfrm>
            <a:off x="3508375" y="2744850"/>
            <a:ext cx="2153285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latin typeface="Calibri"/>
                <a:ea typeface="Calibri"/>
                <a:cs typeface="Calibri"/>
                <a:sym typeface="Calibri"/>
              </a:rPr>
              <a:t>Thank you</a:t>
            </a:r>
            <a:endParaRPr sz="4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" name="Google Shape;246;p31"/>
          <p:cNvSpPr txBox="1">
            <a:spLocks noGrp="1"/>
          </p:cNvSpPr>
          <p:nvPr>
            <p:ph type="dt" idx="10"/>
          </p:nvPr>
        </p:nvSpPr>
        <p:spPr>
          <a:xfrm>
            <a:off x="444500" y="6555825"/>
            <a:ext cx="876900" cy="190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l" rtl="0">
              <a:lnSpc>
                <a:spcPct val="10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18/3/2025</a:t>
            </a:r>
            <a:endParaRPr dirty="0"/>
          </a:p>
        </p:txBody>
      </p:sp>
      <p:sp>
        <p:nvSpPr>
          <p:cNvPr id="247" name="Google Shape;247;p31"/>
          <p:cNvSpPr txBox="1">
            <a:spLocks noGrp="1"/>
          </p:cNvSpPr>
          <p:nvPr>
            <p:ph type="sldNum" idx="12"/>
          </p:nvPr>
        </p:nvSpPr>
        <p:spPr>
          <a:xfrm>
            <a:off x="8519921" y="6555816"/>
            <a:ext cx="219075" cy="1784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l" rtl="0">
              <a:lnSpc>
                <a:spcPct val="103333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47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1"/>
          <p:cNvSpPr txBox="1">
            <a:spLocks noGrp="1"/>
          </p:cNvSpPr>
          <p:nvPr>
            <p:ph type="title"/>
          </p:nvPr>
        </p:nvSpPr>
        <p:spPr>
          <a:xfrm>
            <a:off x="1812450" y="823529"/>
            <a:ext cx="5519100" cy="8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22925" rIns="0" bIns="0" anchor="b" anchorCtr="0">
            <a:noAutofit/>
          </a:bodyPr>
          <a:lstStyle/>
          <a:p>
            <a:pPr marL="176657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Base paper</a:t>
            </a:r>
            <a:endParaRPr/>
          </a:p>
        </p:txBody>
      </p:sp>
      <p:sp>
        <p:nvSpPr>
          <p:cNvPr id="83" name="Google Shape;83;p11"/>
          <p:cNvSpPr txBox="1">
            <a:spLocks noGrp="1"/>
          </p:cNvSpPr>
          <p:nvPr>
            <p:ph type="dt" idx="10"/>
          </p:nvPr>
        </p:nvSpPr>
        <p:spPr>
          <a:xfrm>
            <a:off x="444500" y="6555825"/>
            <a:ext cx="942900" cy="190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l" rtl="0">
              <a:lnSpc>
                <a:spcPct val="10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18/3/2025</a:t>
            </a:r>
            <a:endParaRPr dirty="0"/>
          </a:p>
        </p:txBody>
      </p:sp>
      <p:sp>
        <p:nvSpPr>
          <p:cNvPr id="84" name="Google Shape;84;p11"/>
          <p:cNvSpPr txBox="1">
            <a:spLocks noGrp="1"/>
          </p:cNvSpPr>
          <p:nvPr>
            <p:ph type="sldNum" idx="12"/>
          </p:nvPr>
        </p:nvSpPr>
        <p:spPr>
          <a:xfrm>
            <a:off x="8519921" y="6555816"/>
            <a:ext cx="219075" cy="1784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l" rtl="0">
              <a:lnSpc>
                <a:spcPct val="103333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sp>
        <p:nvSpPr>
          <p:cNvPr id="85" name="Google Shape;85;p11"/>
          <p:cNvSpPr txBox="1"/>
          <p:nvPr/>
        </p:nvSpPr>
        <p:spPr>
          <a:xfrm>
            <a:off x="598300" y="2025100"/>
            <a:ext cx="9774600" cy="38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2114550" lvl="0" indent="0" algn="l" rtl="0">
              <a:lnSpc>
                <a:spcPct val="150000"/>
              </a:lnSpc>
              <a:spcBef>
                <a:spcPts val="5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dk1"/>
                </a:solidFill>
              </a:rPr>
              <a:t>•</a:t>
            </a:r>
            <a:r>
              <a:rPr lang="en-US" sz="2300" b="1" dirty="0">
                <a:solidFill>
                  <a:schemeClr val="dk1"/>
                </a:solidFill>
              </a:rPr>
              <a:t>Title:</a:t>
            </a:r>
            <a:r>
              <a:rPr lang="en-US" sz="2300" dirty="0">
                <a:solidFill>
                  <a:schemeClr val="dk1"/>
                </a:solidFill>
              </a:rPr>
              <a:t>  Behavioural Analysis of Water Consumption using IoT-based Smart Retrofit Meter</a:t>
            </a:r>
            <a:endParaRPr sz="23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300" dirty="0">
                <a:solidFill>
                  <a:schemeClr val="dk1"/>
                </a:solidFill>
              </a:rPr>
              <a:t>•</a:t>
            </a:r>
            <a:r>
              <a:rPr lang="en-US" sz="2300" b="1" dirty="0">
                <a:solidFill>
                  <a:schemeClr val="dk1"/>
                </a:solidFill>
              </a:rPr>
              <a:t>Authors:</a:t>
            </a:r>
            <a:r>
              <a:rPr lang="en-US" sz="2300" dirty="0">
                <a:solidFill>
                  <a:schemeClr val="dk1"/>
                </a:solidFill>
              </a:rPr>
              <a:t> Kumar Lall et al.</a:t>
            </a:r>
            <a:endParaRPr sz="23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300" dirty="0">
                <a:solidFill>
                  <a:schemeClr val="dk1"/>
                </a:solidFill>
              </a:rPr>
              <a:t>•</a:t>
            </a:r>
            <a:r>
              <a:rPr lang="en-US" sz="2300" b="1" dirty="0">
                <a:solidFill>
                  <a:schemeClr val="dk1"/>
                </a:solidFill>
              </a:rPr>
              <a:t>Journal:</a:t>
            </a:r>
            <a:r>
              <a:rPr lang="en-US" sz="2300" dirty="0">
                <a:solidFill>
                  <a:schemeClr val="dk1"/>
                </a:solidFill>
              </a:rPr>
              <a:t> IEEE Access (Volume:12), 2024</a:t>
            </a:r>
            <a:endParaRPr sz="23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300" dirty="0">
                <a:solidFill>
                  <a:schemeClr val="dk1"/>
                </a:solidFill>
              </a:rPr>
              <a:t>•</a:t>
            </a:r>
            <a:r>
              <a:rPr lang="en-US" sz="2300" b="1" dirty="0">
                <a:solidFill>
                  <a:schemeClr val="dk1"/>
                </a:solidFill>
              </a:rPr>
              <a:t>Indexed In:</a:t>
            </a:r>
            <a:r>
              <a:rPr lang="en-US" sz="2300" dirty="0">
                <a:solidFill>
                  <a:schemeClr val="dk1"/>
                </a:solidFill>
              </a:rPr>
              <a:t> IEEE Xplore</a:t>
            </a:r>
            <a:endParaRPr sz="23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300" dirty="0">
                <a:solidFill>
                  <a:schemeClr val="dk1"/>
                </a:solidFill>
              </a:rPr>
              <a:t>•</a:t>
            </a:r>
            <a:r>
              <a:rPr lang="en-US" sz="2300" b="1" dirty="0">
                <a:solidFill>
                  <a:schemeClr val="dk1"/>
                </a:solidFill>
              </a:rPr>
              <a:t>DOI:</a:t>
            </a:r>
            <a:r>
              <a:rPr lang="en-US" sz="2300" dirty="0">
                <a:solidFill>
                  <a:schemeClr val="dk1"/>
                </a:solidFill>
              </a:rPr>
              <a:t> 10.1109/ACCESS.2024.3436889</a:t>
            </a:r>
            <a:endParaRPr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2"/>
          <p:cNvSpPr txBox="1">
            <a:spLocks noGrp="1"/>
          </p:cNvSpPr>
          <p:nvPr>
            <p:ph type="ctrTitle"/>
          </p:nvPr>
        </p:nvSpPr>
        <p:spPr>
          <a:xfrm>
            <a:off x="2422143" y="762407"/>
            <a:ext cx="4299600" cy="6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397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Problem Statement</a:t>
            </a:r>
            <a:endParaRPr/>
          </a:p>
        </p:txBody>
      </p:sp>
      <p:sp>
        <p:nvSpPr>
          <p:cNvPr id="91" name="Google Shape;91;p12"/>
          <p:cNvSpPr txBox="1">
            <a:spLocks noGrp="1"/>
          </p:cNvSpPr>
          <p:nvPr>
            <p:ph type="dt" idx="10"/>
          </p:nvPr>
        </p:nvSpPr>
        <p:spPr>
          <a:xfrm>
            <a:off x="444500" y="6555825"/>
            <a:ext cx="969300" cy="190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l" rtl="0">
              <a:lnSpc>
                <a:spcPct val="10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18/3/2025</a:t>
            </a:r>
            <a:endParaRPr dirty="0"/>
          </a:p>
        </p:txBody>
      </p:sp>
      <p:sp>
        <p:nvSpPr>
          <p:cNvPr id="92" name="Google Shape;92;p12"/>
          <p:cNvSpPr txBox="1">
            <a:spLocks noGrp="1"/>
          </p:cNvSpPr>
          <p:nvPr>
            <p:ph type="sldNum" idx="12"/>
          </p:nvPr>
        </p:nvSpPr>
        <p:spPr>
          <a:xfrm>
            <a:off x="8519921" y="6555816"/>
            <a:ext cx="219075" cy="1784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l" rtl="0">
              <a:lnSpc>
                <a:spcPct val="103333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sp>
        <p:nvSpPr>
          <p:cNvPr id="93" name="Google Shape;93;p12"/>
          <p:cNvSpPr txBox="1"/>
          <p:nvPr/>
        </p:nvSpPr>
        <p:spPr>
          <a:xfrm>
            <a:off x="687740" y="1834072"/>
            <a:ext cx="7768500" cy="39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457200" lvl="0" indent="-37465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●"/>
            </a:pPr>
            <a:r>
              <a:rPr lang="en-US" sz="2300">
                <a:solidFill>
                  <a:schemeClr val="dk1"/>
                </a:solidFill>
              </a:rPr>
              <a:t>Traditional water management lacks real-time monitoring and predictive analytics.</a:t>
            </a:r>
            <a:endParaRPr sz="2300">
              <a:solidFill>
                <a:schemeClr val="dk1"/>
              </a:solidFill>
            </a:endParaRPr>
          </a:p>
          <a:p>
            <a:pPr marL="457200" lvl="0" indent="-37465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●"/>
            </a:pPr>
            <a:r>
              <a:rPr lang="en-US" sz="2300">
                <a:solidFill>
                  <a:schemeClr val="dk1"/>
                </a:solidFill>
              </a:rPr>
              <a:t>Manual tracking leads to inefficiencies, high costs, and water wastage.</a:t>
            </a:r>
            <a:endParaRPr sz="2300">
              <a:solidFill>
                <a:schemeClr val="dk1"/>
              </a:solidFill>
            </a:endParaRPr>
          </a:p>
          <a:p>
            <a:pPr marL="457200" lvl="0" indent="-37465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●"/>
            </a:pPr>
            <a:r>
              <a:rPr lang="en-US" sz="2300">
                <a:solidFill>
                  <a:schemeClr val="dk1"/>
                </a:solidFill>
              </a:rPr>
              <a:t>Need for an efficient, low-power, scalable IoT framework for continuous data collection and analysis.</a:t>
            </a:r>
            <a:endParaRPr sz="25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3"/>
          <p:cNvSpPr txBox="1">
            <a:spLocks noGrp="1"/>
          </p:cNvSpPr>
          <p:nvPr>
            <p:ph type="title"/>
          </p:nvPr>
        </p:nvSpPr>
        <p:spPr>
          <a:xfrm>
            <a:off x="1752142" y="580962"/>
            <a:ext cx="55191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5725" rIns="0" bIns="0" anchor="t" anchorCtr="0">
            <a:spAutoFit/>
          </a:bodyPr>
          <a:lstStyle/>
          <a:p>
            <a:pPr marL="107061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Literature survey</a:t>
            </a:r>
            <a:endParaRPr/>
          </a:p>
        </p:txBody>
      </p:sp>
      <p:sp>
        <p:nvSpPr>
          <p:cNvPr id="99" name="Google Shape;99;p13"/>
          <p:cNvSpPr txBox="1">
            <a:spLocks noGrp="1"/>
          </p:cNvSpPr>
          <p:nvPr>
            <p:ph type="dt" idx="10"/>
          </p:nvPr>
        </p:nvSpPr>
        <p:spPr>
          <a:xfrm>
            <a:off x="444500" y="6555825"/>
            <a:ext cx="995700" cy="190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l" rtl="0">
              <a:lnSpc>
                <a:spcPct val="10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18/3/2025</a:t>
            </a:r>
            <a:endParaRPr dirty="0"/>
          </a:p>
        </p:txBody>
      </p:sp>
      <p:sp>
        <p:nvSpPr>
          <p:cNvPr id="100" name="Google Shape;100;p13"/>
          <p:cNvSpPr txBox="1">
            <a:spLocks noGrp="1"/>
          </p:cNvSpPr>
          <p:nvPr>
            <p:ph type="sldNum" idx="12"/>
          </p:nvPr>
        </p:nvSpPr>
        <p:spPr>
          <a:xfrm>
            <a:off x="8519921" y="6555816"/>
            <a:ext cx="219075" cy="1784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l" rtl="0">
              <a:lnSpc>
                <a:spcPct val="103333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graphicFrame>
        <p:nvGraphicFramePr>
          <p:cNvPr id="101" name="Google Shape;101;p13"/>
          <p:cNvGraphicFramePr/>
          <p:nvPr/>
        </p:nvGraphicFramePr>
        <p:xfrm>
          <a:off x="444500" y="1634000"/>
          <a:ext cx="8134400" cy="4190025"/>
        </p:xfrm>
        <a:graphic>
          <a:graphicData uri="http://schemas.openxmlformats.org/drawingml/2006/table">
            <a:tbl>
              <a:tblPr>
                <a:noFill/>
                <a:tableStyleId>{B36E5350-179B-4614-B6C7-5C883D1576CD}</a:tableStyleId>
              </a:tblPr>
              <a:tblGrid>
                <a:gridCol w="2033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3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3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33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25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/>
                        <a:t>Category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/>
                        <a:t>Study/Author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/>
                        <a:t>Key findings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/>
                        <a:t>Limitations</a:t>
                      </a:r>
                      <a:endParaRPr b="1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5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/>
                        <a:t>IoT-Based Smart Water Meters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Arsene et al. (2022)【22】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/>
                        <a:t>K-means clustering</a:t>
                      </a:r>
                      <a:r>
                        <a:rPr lang="en-US"/>
                        <a:t> for household water consumption analysis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/>
                        <a:t>Limited accuracy</a:t>
                      </a:r>
                      <a:r>
                        <a:rPr lang="en-US"/>
                        <a:t> in pattern recognition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5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Narayanan et al. (2020)【23】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/>
                        <a:t>LSTM, ARIMA models</a:t>
                      </a:r>
                      <a:r>
                        <a:rPr lang="en-US"/>
                        <a:t> for water demand forecasting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Works mainly for continuous water supply (CWS)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5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Fuentes &amp; Mauricio (2020)【27】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IoT-based water consumption measurement using </a:t>
                      </a:r>
                      <a:r>
                        <a:rPr lang="en-US" b="1"/>
                        <a:t>cloud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No behavioral analysis of users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4"/>
          <p:cNvSpPr txBox="1">
            <a:spLocks noGrp="1"/>
          </p:cNvSpPr>
          <p:nvPr>
            <p:ph type="title"/>
          </p:nvPr>
        </p:nvSpPr>
        <p:spPr>
          <a:xfrm>
            <a:off x="1812442" y="681412"/>
            <a:ext cx="5519100" cy="6774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Literature Survey</a:t>
            </a:r>
            <a:endParaRPr/>
          </a:p>
        </p:txBody>
      </p:sp>
      <p:graphicFrame>
        <p:nvGraphicFramePr>
          <p:cNvPr id="107" name="Google Shape;107;p14"/>
          <p:cNvGraphicFramePr/>
          <p:nvPr/>
        </p:nvGraphicFramePr>
        <p:xfrm>
          <a:off x="418900" y="1579400"/>
          <a:ext cx="8306200" cy="4972200"/>
        </p:xfrm>
        <a:graphic>
          <a:graphicData uri="http://schemas.openxmlformats.org/drawingml/2006/table">
            <a:tbl>
              <a:tblPr>
                <a:noFill/>
                <a:tableStyleId>{B36E5350-179B-4614-B6C7-5C883D1576CD}</a:tableStyleId>
              </a:tblPr>
              <a:tblGrid>
                <a:gridCol w="2076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76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76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76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287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/>
                        <a:t>Image-Based Meter Reading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Son et al. (2019)【2】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/>
                        <a:t>CNN-based</a:t>
                      </a:r>
                      <a:r>
                        <a:rPr lang="en-US"/>
                        <a:t> gas meter reading (85.71% accuracy)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Low accuracy, needs better feature extraction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87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Barreto et al. (2020)【3】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/>
                        <a:t>YOLOv3-based model</a:t>
                      </a:r>
                      <a:r>
                        <a:rPr lang="en-US"/>
                        <a:t> for water meters (96% accuracy)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Varying lighting conditions affect accuracy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287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Laroca et al. (2021)【24】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Robust image-based meter reading (99% accuracy)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Manual intervention required for data correction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287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/>
                        <a:t>Water Consumption Pattern Analysis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Gurung et al. (2014)【11】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Smart meters for water network modeling in Australia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Focuses only on CWS systems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287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Nguyen et al. (2018)【12】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High-frequency water data analysis for urban supply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Not applicable to intermittent water supply (IWS)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287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Pesantez et al. (2020)【13】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Smart meter data for demand forecasting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Lacks real-time behavioral analysis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5"/>
          <p:cNvSpPr txBox="1">
            <a:spLocks noGrp="1"/>
          </p:cNvSpPr>
          <p:nvPr>
            <p:ph type="title"/>
          </p:nvPr>
        </p:nvSpPr>
        <p:spPr>
          <a:xfrm>
            <a:off x="1812454" y="638362"/>
            <a:ext cx="5519100" cy="6774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Literature Survey</a:t>
            </a:r>
            <a:endParaRPr/>
          </a:p>
        </p:txBody>
      </p:sp>
      <p:graphicFrame>
        <p:nvGraphicFramePr>
          <p:cNvPr id="113" name="Google Shape;113;p15"/>
          <p:cNvGraphicFramePr/>
          <p:nvPr/>
        </p:nvGraphicFramePr>
        <p:xfrm>
          <a:off x="490913" y="1422175"/>
          <a:ext cx="8162175" cy="5040475"/>
        </p:xfrm>
        <a:graphic>
          <a:graphicData uri="http://schemas.openxmlformats.org/drawingml/2006/table">
            <a:tbl>
              <a:tblPr>
                <a:noFill/>
                <a:tableStyleId>{B36E5350-179B-4614-B6C7-5C883D1576CD}</a:tableStyleId>
              </a:tblPr>
              <a:tblGrid>
                <a:gridCol w="2231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10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0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/>
                        <a:t>IoT &amp; Deep Learning for Water Management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Naim et al. (2021)【26】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/>
                        <a:t>AI-based </a:t>
                      </a:r>
                      <a:r>
                        <a:rPr lang="en-US"/>
                        <a:t>automated water meter data collection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Requires high infrastructure setup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80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Herath (2019)【25】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Smart Water Buddy for leakage detection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Not suitable for large-scale deployment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49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Jan et al. (2022)【8】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/>
                        <a:t>IoT sensors </a:t>
                      </a:r>
                      <a:r>
                        <a:rPr lang="en-US"/>
                        <a:t>for real-time leakage detection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Focuses on industrial settings, not households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311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/>
                        <a:t>Current Study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Kumar Lall et al. (2024)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>
                          <a:solidFill>
                            <a:schemeClr val="dk1"/>
                          </a:solidFill>
                        </a:rPr>
                        <a:t>IoT-based </a:t>
                      </a:r>
                      <a:r>
                        <a:rPr lang="en-US" sz="1300" b="1">
                          <a:solidFill>
                            <a:schemeClr val="dk1"/>
                          </a:solidFill>
                        </a:rPr>
                        <a:t>smart retrofit meter</a:t>
                      </a:r>
                      <a:r>
                        <a:rPr lang="en-US" sz="1300">
                          <a:solidFill>
                            <a:schemeClr val="dk1"/>
                          </a:solidFill>
                        </a:rPr>
                        <a:t>, DL-based digit recognition, </a:t>
                      </a:r>
                      <a:r>
                        <a:rPr lang="en-US" sz="1300" b="1">
                          <a:solidFill>
                            <a:schemeClr val="dk1"/>
                          </a:solidFill>
                        </a:rPr>
                        <a:t>Hamming distance-based correction</a:t>
                      </a:r>
                      <a:r>
                        <a:rPr lang="en-US" sz="130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en-US" sz="1300" b="1">
                          <a:solidFill>
                            <a:schemeClr val="dk1"/>
                          </a:solidFill>
                        </a:rPr>
                        <a:t>behavioral analysis</a:t>
                      </a:r>
                      <a:r>
                        <a:rPr lang="en-US" sz="1300">
                          <a:solidFill>
                            <a:schemeClr val="dk1"/>
                          </a:solidFill>
                        </a:rPr>
                        <a:t> in </a:t>
                      </a:r>
                      <a:r>
                        <a:rPr lang="en-US" sz="1300" b="1">
                          <a:solidFill>
                            <a:schemeClr val="dk1"/>
                          </a:solidFill>
                        </a:rPr>
                        <a:t>educational campus</a:t>
                      </a:r>
                      <a:endParaRPr sz="16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First study analyzing IWS water usage in an academic setting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876</TotalTime>
  <Words>1886</Words>
  <Application>Microsoft Office PowerPoint</Application>
  <PresentationFormat>On-screen Show (4:3)</PresentationFormat>
  <Paragraphs>319</Paragraphs>
  <Slides>47</Slides>
  <Notes>19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2" baseType="lpstr">
      <vt:lpstr>Arial</vt:lpstr>
      <vt:lpstr>Calibri</vt:lpstr>
      <vt:lpstr>Times New Roman</vt:lpstr>
      <vt:lpstr>Wingdings</vt:lpstr>
      <vt:lpstr>Office Theme</vt:lpstr>
      <vt:lpstr>Optimizing Water Management Using LoRaWAN- Enabled IoT Framework and Behavioural Analysis</vt:lpstr>
      <vt:lpstr>Agenda</vt:lpstr>
      <vt:lpstr>Motivation</vt:lpstr>
      <vt:lpstr>Objective</vt:lpstr>
      <vt:lpstr>Base paper</vt:lpstr>
      <vt:lpstr>Problem Statement</vt:lpstr>
      <vt:lpstr>Literature survey</vt:lpstr>
      <vt:lpstr>Literature Survey</vt:lpstr>
      <vt:lpstr>Literature Survey</vt:lpstr>
      <vt:lpstr>Modules</vt:lpstr>
      <vt:lpstr>Data Collection</vt:lpstr>
      <vt:lpstr>Data Collection</vt:lpstr>
      <vt:lpstr>Data Set Acquired</vt:lpstr>
      <vt:lpstr>Data Preprocessing</vt:lpstr>
      <vt:lpstr>Data Preprocessing</vt:lpstr>
      <vt:lpstr>Data Preprocessing - Sequencing</vt:lpstr>
      <vt:lpstr>Data Preprocessing – Splitting</vt:lpstr>
      <vt:lpstr>Evaluation Metrics</vt:lpstr>
      <vt:lpstr>Proposed Models</vt:lpstr>
      <vt:lpstr>ARIMA – Removing Seasonality</vt:lpstr>
      <vt:lpstr>ARIMA – Removing Seasonality</vt:lpstr>
      <vt:lpstr>Code Snippet - ARIMA</vt:lpstr>
      <vt:lpstr>Results</vt:lpstr>
      <vt:lpstr>Proposed Models</vt:lpstr>
      <vt:lpstr>Proposed Models</vt:lpstr>
      <vt:lpstr>Code Snippet - LSTM</vt:lpstr>
      <vt:lpstr>Prediction v/s Actual Plot</vt:lpstr>
      <vt:lpstr>Results Using Different Optimizers</vt:lpstr>
      <vt:lpstr>Proposed Models</vt:lpstr>
      <vt:lpstr>Proposed Models</vt:lpstr>
      <vt:lpstr>Code Snippet - GRU</vt:lpstr>
      <vt:lpstr>Prediction v/s Actual Plot</vt:lpstr>
      <vt:lpstr>Result from different Optimizers  </vt:lpstr>
      <vt:lpstr>Five-Fold GRU - Results</vt:lpstr>
      <vt:lpstr>Hardware Setup</vt:lpstr>
      <vt:lpstr>Hardware Setup</vt:lpstr>
      <vt:lpstr>Hardware Setup</vt:lpstr>
      <vt:lpstr>Hardware Setup</vt:lpstr>
      <vt:lpstr>Hardware Setup</vt:lpstr>
      <vt:lpstr>Hardware Setup</vt:lpstr>
      <vt:lpstr>Hardware Encodings</vt:lpstr>
      <vt:lpstr>Hardware Encodings</vt:lpstr>
      <vt:lpstr>Hardware Encodings</vt:lpstr>
      <vt:lpstr>Demonstration</vt:lpstr>
      <vt:lpstr>Conclusion</vt:lpstr>
      <vt:lpstr>References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Harish Tamil</dc:creator>
  <cp:lastModifiedBy>Harish Tamil</cp:lastModifiedBy>
  <cp:revision>76</cp:revision>
  <dcterms:modified xsi:type="dcterms:W3CDTF">2025-05-21T17:04:22Z</dcterms:modified>
</cp:coreProperties>
</file>